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s/slide28.xml" ContentType="application/vnd.openxmlformats-officedocument.presentationml.slide+xml"/>
  <Override PartName="/ppt/slideMasters/slideMaster12.xml" ContentType="application/vnd.openxmlformats-officedocument.presentationml.slideMaster+xml"/>
  <Override PartName="/docProps/app.xml" ContentType="application/vnd.openxmlformats-officedocument.extended-properties+xml"/>
  <Override PartName="/ppt/slideMasters/slideMaster13.xml" ContentType="application/vnd.openxmlformats-officedocument.presentationml.slideMaster+xml"/>
  <Override PartName="/ppt/slides/slide11.xml" ContentType="application/vnd.openxmlformats-officedocument.presentationml.slide+xml"/>
  <Override PartName="/ppt/slideLayouts/slideLayout8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56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9.xml" ContentType="application/vnd.openxmlformats-officedocument.theme+xml"/>
  <Override PartName="/ppt/slideLayouts/slideLayout5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slideLayouts/slideLayout145.xml" ContentType="application/vnd.openxmlformats-officedocument.presentationml.slideLayout+xml"/>
  <Default Extension="png" ContentType="image/png"/>
  <Override PartName="/ppt/slideLayouts/slideLayout82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5.xml" ContentType="application/vnd.openxmlformats-officedocument.presentationml.slideLayout+xml"/>
  <Override PartName="/docProps/core.xml" ContentType="application/vnd.openxmlformats-package.core-properties+xml"/>
  <Override PartName="/ppt/slideMasters/slideMaster9.xml" ContentType="application/vnd.openxmlformats-officedocument.presentationml.slideMaster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Layouts/slideLayout126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2.xml" ContentType="application/vnd.openxmlformats-officedocument.theme+xml"/>
  <Override PartName="/ppt/theme/theme4.xml" ContentType="application/vnd.openxmlformats-officedocument.theme+xml"/>
  <Override PartName="/ppt/slideLayouts/slideLayout15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4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84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Masters/slideMaster8.xml" ContentType="application/vnd.openxmlformats-officedocument.presentationml.slideMaster+xml"/>
  <Default Extension="xml" ContentType="application/xml"/>
  <Override PartName="/ppt/slideLayouts/slideLayout29.xml" ContentType="application/vnd.openxmlformats-officedocument.presentationml.slideLayout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2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102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3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7.xml" ContentType="application/vnd.openxmlformats-officedocument.presentationml.slideLayout+xml"/>
  <Override PartName="/ppt/presentation.xml" ContentType="application/vnd.openxmlformats-officedocument.presentationml.presentation.main+xml"/>
  <Default Extension="jpeg" ContentType="image/jpeg"/>
  <Override PartName="/ppt/slideLayouts/slideLayout73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42.xml" ContentType="application/vnd.openxmlformats-officedocument.presentationml.slideLayout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112.xml" ContentType="application/vnd.openxmlformats-officedocument.presentationml.slideLayout+xml"/>
  <Override PartName="/ppt/theme/theme12.xml" ContentType="application/vnd.openxmlformats-officedocument.theme+xml"/>
  <Override PartName="/ppt/slideLayouts/slideLayout120.xml" ContentType="application/vnd.openxmlformats-officedocument.presentationml.slideLayout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29.xml" ContentType="application/vnd.openxmlformats-officedocument.presentationml.slide+xml"/>
  <Override PartName="/ppt/slideLayouts/slideLayout92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2.xml" ContentType="application/vnd.openxmlformats-officedocument.presentationml.slide+xml"/>
  <Override PartName="/ppt/slideLayouts/slideLayout115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12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1.xml" ContentType="application/vnd.openxmlformats-officedocument.theme+xml"/>
  <Override PartName="/ppt/slideLayouts/slideLayout111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98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0.xml" ContentType="application/vnd.openxmlformats-officedocument.theme+xml"/>
  <Override PartName="/ppt/presProps.xml" ContentType="application/vnd.openxmlformats-officedocument.presentationml.presProps+xml"/>
  <Override PartName="/ppt/theme/theme5.xml" ContentType="application/vnd.openxmlformats-officedocument.theme+xml"/>
  <Override PartName="/ppt/slideLayouts/slideLayout103.xml" ContentType="application/vnd.openxmlformats-officedocument.presentationml.slideLayout+xml"/>
  <Override PartName="/ppt/theme/theme14.xml" ContentType="application/vnd.openxmlformats-officedocument.theme+xml"/>
  <Override PartName="/ppt/slideLayouts/slideLayout142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15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4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Layouts/slideLayout10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124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151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4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s/slide24.xml" ContentType="application/vnd.openxmlformats-officedocument.presentationml.slide+xml"/>
  <Override PartName="/ppt/theme/theme7.xml" ContentType="application/vnd.openxmlformats-officedocument.them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sldIdLst>
    <p:sldId id="256" r:id="rId15"/>
    <p:sldId id="274" r:id="rId16"/>
    <p:sldId id="257" r:id="rId17"/>
    <p:sldId id="258" r:id="rId18"/>
    <p:sldId id="259" r:id="rId19"/>
    <p:sldId id="260" r:id="rId20"/>
    <p:sldId id="261" r:id="rId21"/>
    <p:sldId id="280" r:id="rId22"/>
    <p:sldId id="262" r:id="rId23"/>
    <p:sldId id="263" r:id="rId24"/>
    <p:sldId id="286" r:id="rId25"/>
    <p:sldId id="264" r:id="rId26"/>
    <p:sldId id="265" r:id="rId27"/>
    <p:sldId id="266" r:id="rId28"/>
    <p:sldId id="267" r:id="rId29"/>
    <p:sldId id="268" r:id="rId30"/>
    <p:sldId id="269" r:id="rId31"/>
    <p:sldId id="278" r:id="rId32"/>
    <p:sldId id="270" r:id="rId33"/>
    <p:sldId id="282" r:id="rId34"/>
    <p:sldId id="271" r:id="rId35"/>
    <p:sldId id="272" r:id="rId36"/>
    <p:sldId id="279" r:id="rId37"/>
    <p:sldId id="283" r:id="rId38"/>
    <p:sldId id="275" r:id="rId39"/>
    <p:sldId id="284" r:id="rId40"/>
    <p:sldId id="281" r:id="rId41"/>
    <p:sldId id="288" r:id="rId42"/>
    <p:sldId id="276" r:id="rId43"/>
    <p:sldId id="287" r:id="rId44"/>
    <p:sldId id="277" r:id="rId45"/>
    <p:sldId id="285" r:id="rId46"/>
    <p:sldId id="273" r:id="rId4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5pPr>
    <a:lvl6pPr marL="2286000" algn="l" defTabSz="457200" rtl="0" eaLnBrk="1" latinLnBrk="0" hangingPunct="1"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6pPr>
    <a:lvl7pPr marL="2743200" algn="l" defTabSz="457200" rtl="0" eaLnBrk="1" latinLnBrk="0" hangingPunct="1"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7pPr>
    <a:lvl8pPr marL="3200400" algn="l" defTabSz="457200" rtl="0" eaLnBrk="1" latinLnBrk="0" hangingPunct="1"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8pPr>
    <a:lvl9pPr marL="3657600" algn="l" defTabSz="457200" rtl="0" eaLnBrk="1" latinLnBrk="0" hangingPunct="1">
      <a:defRPr sz="4200" kern="1200">
        <a:solidFill>
          <a:srgbClr val="FFFFFF"/>
        </a:solidFill>
        <a:latin typeface="Gill Sans" pitchFamily="-112" charset="0"/>
        <a:ea typeface="ヒラギノ角ゴ ProN W3" pitchFamily="-112" charset="-128"/>
        <a:cs typeface="ヒラギノ角ゴ ProN W3" pitchFamily="-112" charset="-128"/>
        <a:sym typeface="Gill Sans" pitchFamily="-112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08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43" Type="http://schemas.openxmlformats.org/officeDocument/2006/relationships/slide" Target="slides/slide29.xml"/><Relationship Id="rId25" Type="http://schemas.openxmlformats.org/officeDocument/2006/relationships/slide" Target="slides/slide11.xml"/><Relationship Id="rId10" Type="http://schemas.openxmlformats.org/officeDocument/2006/relationships/slideMaster" Target="slideMasters/slideMaster10.xml"/><Relationship Id="rId50" Type="http://schemas.openxmlformats.org/officeDocument/2006/relationships/viewProps" Target="viewProps.xml"/><Relationship Id="rId17" Type="http://schemas.openxmlformats.org/officeDocument/2006/relationships/slide" Target="slides/slide3.xml"/><Relationship Id="rId9" Type="http://schemas.openxmlformats.org/officeDocument/2006/relationships/slideMaster" Target="slideMasters/slideMaster9.xml"/><Relationship Id="rId18" Type="http://schemas.openxmlformats.org/officeDocument/2006/relationships/slide" Target="slides/slide4.xml"/><Relationship Id="rId27" Type="http://schemas.openxmlformats.org/officeDocument/2006/relationships/slide" Target="slides/slide13.xml"/><Relationship Id="rId14" Type="http://schemas.openxmlformats.org/officeDocument/2006/relationships/slideMaster" Target="slideMasters/slideMaster14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14.xml"/><Relationship Id="rId45" Type="http://schemas.openxmlformats.org/officeDocument/2006/relationships/slide" Target="slides/slide31.xml"/><Relationship Id="rId42" Type="http://schemas.openxmlformats.org/officeDocument/2006/relationships/slide" Target="slides/slide28.xml"/><Relationship Id="rId6" Type="http://schemas.openxmlformats.org/officeDocument/2006/relationships/slideMaster" Target="slideMasters/slideMaster6.xml"/><Relationship Id="rId49" Type="http://schemas.openxmlformats.org/officeDocument/2006/relationships/presProps" Target="presProps.xml"/><Relationship Id="rId44" Type="http://schemas.openxmlformats.org/officeDocument/2006/relationships/slide" Target="slides/slide30.xml"/><Relationship Id="rId19" Type="http://schemas.openxmlformats.org/officeDocument/2006/relationships/slide" Target="slides/slide5.xml"/><Relationship Id="rId38" Type="http://schemas.openxmlformats.org/officeDocument/2006/relationships/slide" Target="slides/slide24.xml"/><Relationship Id="rId20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32.xml"/><Relationship Id="rId35" Type="http://schemas.openxmlformats.org/officeDocument/2006/relationships/slide" Target="slides/slide21.xml"/><Relationship Id="rId51" Type="http://schemas.openxmlformats.org/officeDocument/2006/relationships/theme" Target="theme/theme1.xml"/><Relationship Id="rId31" Type="http://schemas.openxmlformats.org/officeDocument/2006/relationships/slide" Target="slides/slide17.xml"/><Relationship Id="rId34" Type="http://schemas.openxmlformats.org/officeDocument/2006/relationships/slide" Target="slides/slide20.xml"/><Relationship Id="rId40" Type="http://schemas.openxmlformats.org/officeDocument/2006/relationships/slide" Target="slides/slide26.xml"/><Relationship Id="rId36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10.xml"/><Relationship Id="rId47" Type="http://schemas.openxmlformats.org/officeDocument/2006/relationships/slide" Target="slides/slide33.xml"/><Relationship Id="rId48" Type="http://schemas.openxmlformats.org/officeDocument/2006/relationships/printerSettings" Target="printerSettings/printerSettings1.bin"/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52" Type="http://schemas.openxmlformats.org/officeDocument/2006/relationships/tableStyles" Target="tableStyles.xml"/><Relationship Id="rId12" Type="http://schemas.openxmlformats.org/officeDocument/2006/relationships/slideMaster" Target="slideMasters/slideMaster12.xml"/><Relationship Id="rId3" Type="http://schemas.openxmlformats.org/officeDocument/2006/relationships/slideMaster" Target="slideMasters/slideMaster3.xml"/><Relationship Id="rId23" Type="http://schemas.openxmlformats.org/officeDocument/2006/relationships/slide" Target="slides/slide9.xml"/><Relationship Id="rId26" Type="http://schemas.openxmlformats.org/officeDocument/2006/relationships/slide" Target="slides/slide12.xml"/><Relationship Id="rId30" Type="http://schemas.openxmlformats.org/officeDocument/2006/relationships/slide" Target="slides/slide16.xml"/><Relationship Id="rId11" Type="http://schemas.openxmlformats.org/officeDocument/2006/relationships/slideMaster" Target="slideMasters/slideMaster11.xml"/><Relationship Id="rId29" Type="http://schemas.openxmlformats.org/officeDocument/2006/relationships/slide" Target="slides/slide15.xml"/><Relationship Id="rId16" Type="http://schemas.openxmlformats.org/officeDocument/2006/relationships/slide" Target="slides/slide2.xml"/><Relationship Id="rId33" Type="http://schemas.openxmlformats.org/officeDocument/2006/relationships/slide" Target="slides/slide19.xml"/><Relationship Id="rId41" Type="http://schemas.openxmlformats.org/officeDocument/2006/relationships/slide" Target="slides/slide2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2" Type="http://schemas.openxmlformats.org/officeDocument/2006/relationships/slide" Target="slides/slide8.xml"/><Relationship Id="rId21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768600"/>
            <a:ext cx="1905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768600"/>
            <a:ext cx="244475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9022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524000"/>
            <a:ext cx="1466850" cy="668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524000"/>
            <a:ext cx="4248150" cy="668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pitchFamily="-11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4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2.xml"/></Relationships>
</file>

<file path=ppt/slideMasters/_rels/slideMaster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4.xml"/></Relationships>
</file>

<file path=ppt/slideMasters/_rels/slideMaster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5.xml"/></Relationships>
</file>

<file path=ppt/slideMasters/_rels/slideMaster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48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6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9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1484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768600"/>
            <a:ext cx="39624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1607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50419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Gill Sans" pitchFamily="-112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838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282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727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1717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616200" indent="-571500" algn="l" rtl="0" eaLnBrk="0" fontAlgn="base" hangingPunct="0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3073400" indent="-571500" algn="l" rtl="0" fontAlgn="base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530600" indent="-571500" algn="l" rtl="0" fontAlgn="base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3987800" indent="-571500" algn="l" rtl="0" fontAlgn="base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445000" indent="-571500" algn="l" rtl="0" fontAlgn="base">
        <a:spcBef>
          <a:spcPts val="48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9022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5240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9022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text styles</a:t>
            </a:r>
          </a:p>
          <a:p>
            <a:pPr lvl="1"/>
            <a:r>
              <a:rPr lang="en-US">
                <a:sym typeface="Gill Sans" pitchFamily="-112" charset="0"/>
              </a:rPr>
              <a:t>Second level</a:t>
            </a:r>
          </a:p>
          <a:p>
            <a:pPr lvl="2"/>
            <a:r>
              <a:rPr lang="en-US">
                <a:sym typeface="Gill Sans" pitchFamily="-112" charset="0"/>
              </a:rPr>
              <a:t>Third level</a:t>
            </a:r>
          </a:p>
          <a:p>
            <a:pPr lvl="3"/>
            <a:r>
              <a:rPr lang="en-US">
                <a:sym typeface="Gill Sans" pitchFamily="-112" charset="0"/>
              </a:rPr>
              <a:t>Fourth level</a:t>
            </a:r>
          </a:p>
          <a:p>
            <a:pPr lvl="4"/>
            <a:r>
              <a:rPr lang="en-US">
                <a:sym typeface="Gill Sans" pitchFamily="-112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-112" charset="0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pitchFamily="-112" charset="0"/>
          <a:ea typeface="ヒラギノ角ゴ ProN W3" pitchFamily="-112" charset="-128"/>
          <a:cs typeface="ヒラギノ角ゴ ProN W3" pitchFamily="-112" charset="-128"/>
          <a:sym typeface="Gill Sans" pitchFamily="-112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pitchFamily="-112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pitchFamily="-112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video" Target="file://localhost/Users/rmessing/Desktop/icvssSlides/ICVSS%202009.ppt_media/handclappingS01R1-17.mov" TargetMode="External"/><Relationship Id="rId2" Type="http://schemas.openxmlformats.org/officeDocument/2006/relationships/video" Target="file://localhost/Users/rmessing/Desktop/icvssSlides/ICVSS%202009.ppt_media/drinkWaterS2R3-2.mov" TargetMode="External"/><Relationship Id="rId3" Type="http://schemas.openxmlformats.org/officeDocument/2006/relationships/slideLayout" Target="../slideLayouts/slideLayout13.xml"/><Relationship Id="rId5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9.png"/><Relationship Id="rId1" Type="http://schemas.openxmlformats.org/officeDocument/2006/relationships/video" Target="file://localhost/Users/rmessing/Desktop/icvssSlides/ICVSS%202009.ppt_media/Walk-90%C2%AFL-6.mo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1" Type="http://schemas.openxmlformats.org/officeDocument/2006/relationships/video" Target="file://localhost/Users/rmessing/Desktop/icvssSlides/ICVSS%202009.ppt_media/writeOnWhiteboardS5R2KLTDrawnTracks-2.mov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1" Type="http://schemas.openxmlformats.org/officeDocument/2006/relationships/video" Target="file://localhost/Users/rmessing/Desktop/icvssSlides/ICVSS%202009.ppt_media/writeOnWhiteboardS5R2LabeledTracks-2.mov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6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video" Target="file://localhost/Users/rmessing/Desktop/icvssSlides/ICVSS%202009.ppt_media/handwavingS01R1-15.mov" TargetMode="External"/><Relationship Id="rId2" Type="http://schemas.openxmlformats.org/officeDocument/2006/relationships/video" Target="file://localhost/Users/rmessing/Desktop/icvssSlides/ICVSS%202009.ppt_media/handclappingS01R1-17.mov" TargetMode="External"/><Relationship Id="rId3" Type="http://schemas.openxmlformats.org/officeDocument/2006/relationships/video" Target="file://localhost/Users/rmessing/Desktop/icvssSlides/ICVSS%202009.ppt_media/handwavingS02R1-14.mov" TargetMode="External"/><Relationship Id="rId6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7300"/>
              <a:t>Behavior recognition with extended models of feature velocity dynamics</a:t>
            </a:r>
          </a:p>
        </p:txBody>
      </p:sp>
      <p:sp>
        <p:nvSpPr>
          <p:cNvPr id="173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5029200"/>
            <a:ext cx="10464800" cy="2489200"/>
          </a:xfrm>
        </p:spPr>
        <p:txBody>
          <a:bodyPr/>
          <a:lstStyle/>
          <a:p>
            <a:pPr marL="0" indent="0" eaLnBrk="1" hangingPunct="1"/>
            <a:r>
              <a:rPr lang="en-US"/>
              <a:t>By Ross Messing, Chris Pal, and Henry Kautz</a:t>
            </a:r>
          </a:p>
          <a:p>
            <a:pPr marL="0" indent="0" eaLnBrk="1" hangingPunct="1"/>
            <a:r>
              <a:rPr lang="en-US"/>
              <a:t>University of Rochester</a:t>
            </a:r>
          </a:p>
          <a:p>
            <a:pPr marL="0" indent="0" eaLnBrk="1" hangingPunct="1"/>
            <a:r>
              <a:rPr lang="en-US"/>
              <a:t>ICVSS 7-9-2009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New Dataset</a:t>
            </a:r>
          </a:p>
        </p:txBody>
      </p:sp>
      <p:sp>
        <p:nvSpPr>
          <p:cNvPr id="182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768600"/>
            <a:ext cx="10464800" cy="2235200"/>
          </a:xfrm>
        </p:spPr>
        <p:txBody>
          <a:bodyPr/>
          <a:lstStyle/>
          <a:p>
            <a:pPr marL="1333500" lvl="1" eaLnBrk="1" hangingPunct="1"/>
            <a:r>
              <a:rPr lang="en-US"/>
              <a:t>Activities are significantly more complex than in existing datasets</a:t>
            </a:r>
          </a:p>
          <a:p>
            <a:pPr marL="1333500" lvl="1" eaLnBrk="1" hangingPunct="1"/>
            <a:r>
              <a:rPr lang="en-US"/>
              <a:t>Activity List:</a:t>
            </a:r>
          </a:p>
        </p:txBody>
      </p:sp>
      <p:graphicFrame>
        <p:nvGraphicFramePr>
          <p:cNvPr id="24579" name="Group 3"/>
          <p:cNvGraphicFramePr>
            <a:graphicFrameLocks noGrp="1"/>
          </p:cNvGraphicFramePr>
          <p:nvPr/>
        </p:nvGraphicFramePr>
        <p:xfrm>
          <a:off x="2095500" y="5067300"/>
          <a:ext cx="8801100" cy="3730625"/>
        </p:xfrm>
        <a:graphic>
          <a:graphicData uri="http://schemas.openxmlformats.org/drawingml/2006/table">
            <a:tbl>
              <a:tblPr/>
              <a:tblGrid>
                <a:gridCol w="4400550"/>
                <a:gridCol w="4400550"/>
              </a:tblGrid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Answer Phone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Dial Phone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Drink Water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Eat Snack Chips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Peel Banana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Chop Banana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Eat Banana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Use Silverware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Lookup in Phonebook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Write on Whiteboard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Complexity and Detail</a:t>
            </a:r>
          </a:p>
        </p:txBody>
      </p:sp>
      <p:pic>
        <p:nvPicPr>
          <p:cNvPr id="183299" name="Picture 3" descr="/Users/rmessing/Desktop/icvssSlides/ICVSS 2009.ppt_media/handclappingS01R1-17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55700" y="4965700"/>
            <a:ext cx="101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0" name="Picture 4" descr="/Users/rmessing/Desktop/icvssSlides/ICVSS 2009.ppt_media/drinkWaterS2R3-2.mov">
            <a:hlinkClick r:id="" action="ppaction://media"/>
          </p:cNvPr>
          <p:cNvPicPr/>
          <p:nvPr>
            <a:vide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213100" y="3060700"/>
            <a:ext cx="812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301" name="Rectangle 4"/>
          <p:cNvSpPr>
            <a:spLocks/>
          </p:cNvSpPr>
          <p:nvPr/>
        </p:nvSpPr>
        <p:spPr bwMode="auto">
          <a:xfrm>
            <a:off x="2276475" y="4978400"/>
            <a:ext cx="844550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V.S.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32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83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3299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32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832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299"/>
                  </p:tgtEl>
                </p:cond>
              </p:nextCondLst>
            </p:seq>
            <p:video>
              <p:cMediaNode>
                <p:cTn id="1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330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3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83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0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New Dataset</a:t>
            </a:r>
          </a:p>
        </p:txBody>
      </p:sp>
      <p:sp>
        <p:nvSpPr>
          <p:cNvPr id="184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04900" y="2273300"/>
            <a:ext cx="10629900" cy="2857500"/>
          </a:xfrm>
        </p:spPr>
        <p:txBody>
          <a:bodyPr/>
          <a:lstStyle/>
          <a:p>
            <a:pPr marL="889000" eaLnBrk="1" hangingPunct="1"/>
            <a:r>
              <a:rPr lang="en-US" sz="4100"/>
              <a:t>Leave one (subject) out (train on 4, test on 1)</a:t>
            </a:r>
          </a:p>
          <a:p>
            <a:pPr marL="889000" eaLnBrk="1" hangingPunct="1"/>
            <a:r>
              <a:rPr lang="en-US" sz="4100"/>
              <a:t>Existing methods don’t perform well on this new dataset (Chance is 10%)</a:t>
            </a:r>
          </a:p>
        </p:txBody>
      </p:sp>
      <p:graphicFrame>
        <p:nvGraphicFramePr>
          <p:cNvPr id="26627" name="Group 3"/>
          <p:cNvGraphicFramePr>
            <a:graphicFrameLocks noGrp="1"/>
          </p:cNvGraphicFramePr>
          <p:nvPr/>
        </p:nvGraphicFramePr>
        <p:xfrm>
          <a:off x="1003300" y="5434013"/>
          <a:ext cx="11010900" cy="3233420"/>
        </p:xfrm>
        <a:graphic>
          <a:graphicData uri="http://schemas.openxmlformats.org/drawingml/2006/table">
            <a:tbl>
              <a:tblPr/>
              <a:tblGrid>
                <a:gridCol w="9042400"/>
                <a:gridCol w="1968500"/>
              </a:tblGrid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Model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Average Accuracy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Temporal Templates (Bobick and Davis 2001)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33%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Cuboids (Dollar et al. 2004)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36%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Space-Time Interest Points (Laptev et al. 2008)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55%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New Dataset</a:t>
            </a: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768600"/>
            <a:ext cx="10464800" cy="6235700"/>
          </a:xfrm>
        </p:spPr>
        <p:txBody>
          <a:bodyPr/>
          <a:lstStyle/>
          <a:p>
            <a:pPr marL="889000" eaLnBrk="1" hangingPunct="1"/>
            <a:r>
              <a:rPr lang="en-US"/>
              <a:t>Why do existing methods perform poorly?</a:t>
            </a:r>
          </a:p>
          <a:p>
            <a:pPr marL="889000" eaLnBrk="1" hangingPunct="1"/>
            <a:r>
              <a:rPr lang="en-US"/>
              <a:t>Bags of local features have no non-local spatio-temporal information</a:t>
            </a:r>
          </a:p>
          <a:p>
            <a:pPr marL="889000" eaLnBrk="1" hangingPunct="1"/>
            <a:r>
              <a:rPr lang="en-US"/>
              <a:t>How important is non-local spatio-temporal information?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Non-Local Information</a:t>
            </a:r>
          </a:p>
        </p:txBody>
      </p:sp>
      <p:sp>
        <p:nvSpPr>
          <p:cNvPr id="18637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Object recognition suggests it’s not all that important</a:t>
            </a:r>
          </a:p>
          <a:p>
            <a:pPr marL="889000" eaLnBrk="1" hangingPunct="1"/>
            <a:r>
              <a:rPr lang="en-US"/>
              <a:t>Human perception suggests it might be necessary and sufficient for activity recognition (Johansson 1973).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Non-Local Information</a:t>
            </a:r>
          </a:p>
        </p:txBody>
      </p:sp>
      <p:pic>
        <p:nvPicPr>
          <p:cNvPr id="1873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197100"/>
            <a:ext cx="8128000" cy="609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7396" name="Rectangle 3"/>
          <p:cNvSpPr>
            <a:spLocks/>
          </p:cNvSpPr>
          <p:nvPr/>
        </p:nvSpPr>
        <p:spPr bwMode="auto">
          <a:xfrm>
            <a:off x="4425950" y="8445500"/>
            <a:ext cx="4141788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What Do You See?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Non-Local Information</a:t>
            </a:r>
          </a:p>
        </p:txBody>
      </p:sp>
      <p:pic>
        <p:nvPicPr>
          <p:cNvPr id="188419" name="Picture 3" descr="/Users/rmessing/Desktop/icvssSlides/ICVSS 2009.ppt_media/Walk-90¯L-6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197100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20" name="Rectangle 3"/>
          <p:cNvSpPr>
            <a:spLocks/>
          </p:cNvSpPr>
          <p:nvPr/>
        </p:nvSpPr>
        <p:spPr bwMode="auto">
          <a:xfrm>
            <a:off x="4425950" y="8445500"/>
            <a:ext cx="4141788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What Do You See?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1884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841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84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84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41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270000" y="1714500"/>
            <a:ext cx="10464800" cy="7162800"/>
          </a:xfrm>
        </p:spPr>
        <p:txBody>
          <a:bodyPr/>
          <a:lstStyle/>
          <a:p>
            <a:pPr marL="889000" eaLnBrk="1" hangingPunct="1"/>
            <a:r>
              <a:rPr lang="en-US"/>
              <a:t>We use the Kanade-Lucas-Tomasi tracker to find and track features</a:t>
            </a:r>
          </a:p>
          <a:p>
            <a:pPr marL="1333500" lvl="1" eaLnBrk="1" hangingPunct="1"/>
            <a:r>
              <a:rPr lang="en-US"/>
              <a:t>Find Harris corners maximizing</a:t>
            </a:r>
          </a:p>
          <a:p>
            <a:pPr marL="1333500" lvl="1" eaLnBrk="1" hangingPunct="1"/>
            <a:endParaRPr lang="en-US"/>
          </a:p>
          <a:p>
            <a:pPr marL="1333500" lvl="1" eaLnBrk="1" hangingPunct="1"/>
            <a:endParaRPr lang="en-US"/>
          </a:p>
          <a:p>
            <a:pPr marL="1333500" lvl="1" eaLnBrk="1" hangingPunct="1"/>
            <a:r>
              <a:rPr lang="en-US"/>
              <a:t>Find match in next frame minimizing</a:t>
            </a:r>
          </a:p>
        </p:txBody>
      </p:sp>
      <p:sp>
        <p:nvSpPr>
          <p:cNvPr id="1894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Feature Velocity Dynamics</a:t>
            </a:r>
          </a:p>
        </p:txBody>
      </p:sp>
      <p:grpSp>
        <p:nvGrpSpPr>
          <p:cNvPr id="189444" name="Group 3"/>
          <p:cNvGrpSpPr>
            <a:grpSpLocks/>
          </p:cNvGrpSpPr>
          <p:nvPr/>
        </p:nvGrpSpPr>
        <p:grpSpPr bwMode="auto">
          <a:xfrm>
            <a:off x="3632200" y="5600700"/>
            <a:ext cx="4800600" cy="3340100"/>
            <a:chOff x="0" y="0"/>
            <a:chExt cx="3024" cy="2104"/>
          </a:xfrm>
        </p:grpSpPr>
        <p:pic>
          <p:nvPicPr>
            <p:cNvPr id="18944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2816" cy="7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89446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" y="1496"/>
              <a:ext cx="2960" cy="6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Feature Velocity Dynamics</a:t>
            </a:r>
          </a:p>
        </p:txBody>
      </p:sp>
      <p:pic>
        <p:nvPicPr>
          <p:cNvPr id="190467" name="Picture 3" descr="/Users/rmessing/Desktop/icvssSlides/ICVSS 2009.ppt_media/writeOnWhiteboardS5R2KLTDrawnTracks-2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8150" y="2232025"/>
            <a:ext cx="121285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04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046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0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04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0467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Feature Velocity Dynamics</a:t>
            </a:r>
          </a:p>
        </p:txBody>
      </p:sp>
      <p:sp>
        <p:nvSpPr>
          <p:cNvPr id="1914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260600"/>
            <a:ext cx="10464800" cy="7162800"/>
          </a:xfrm>
        </p:spPr>
        <p:txBody>
          <a:bodyPr/>
          <a:lstStyle/>
          <a:p>
            <a:pPr marL="889000" eaLnBrk="1" hangingPunct="1"/>
            <a:r>
              <a:rPr lang="en-US"/>
              <a:t>Velocity is discretized into a log-polar grid</a:t>
            </a:r>
          </a:p>
          <a:p>
            <a:pPr marL="889000" eaLnBrk="1" hangingPunct="1"/>
            <a:r>
              <a:rPr lang="en-US"/>
              <a:t>We observe a feature’s velocity history</a:t>
            </a:r>
          </a:p>
          <a:p>
            <a:pPr marL="889000" eaLnBrk="1" hangingPunct="1"/>
            <a:r>
              <a:rPr lang="en-US"/>
              <a:t>Ex: a feature tracked for 20 frames has a sequence of 19 observations</a:t>
            </a:r>
          </a:p>
          <a:p>
            <a:pPr marL="889000" eaLnBrk="1" hangingPunct="1"/>
            <a:r>
              <a:rPr lang="en-US"/>
              <a:t>Make a Markov assumption on velocity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Immediate, Important Problem</a:t>
            </a:r>
          </a:p>
          <a:p>
            <a:pPr marL="1333500" lvl="1" eaLnBrk="1" hangingPunct="1"/>
            <a:r>
              <a:rPr lang="en-US"/>
              <a:t>Large aging population</a:t>
            </a:r>
          </a:p>
          <a:p>
            <a:pPr marL="1333500" lvl="1" eaLnBrk="1" hangingPunct="1"/>
            <a:r>
              <a:rPr lang="en-US"/>
              <a:t>Insufficient number of caregivers</a:t>
            </a:r>
          </a:p>
          <a:p>
            <a:pPr marL="1333500" lvl="1" eaLnBrk="1" hangingPunct="1"/>
            <a:r>
              <a:rPr lang="en-US"/>
              <a:t>Automated monitoring may be critical</a:t>
            </a:r>
          </a:p>
          <a:p>
            <a:pPr marL="889000" eaLnBrk="1" hangingPunct="1"/>
            <a:r>
              <a:rPr lang="en-US"/>
              <a:t>Existing video datasets may be too simple to generalize to this (and other) domains</a:t>
            </a:r>
          </a:p>
        </p:txBody>
      </p:sp>
      <p:sp>
        <p:nvSpPr>
          <p:cNvPr id="174083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0" y="254000"/>
            <a:ext cx="10464800" cy="2527300"/>
          </a:xfrm>
        </p:spPr>
        <p:txBody>
          <a:bodyPr/>
          <a:lstStyle/>
          <a:p>
            <a:pPr eaLnBrk="1" hangingPunct="1"/>
            <a:r>
              <a:rPr lang="en-US"/>
              <a:t>Activity Recognition for Assisted Cognition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270000" y="2362200"/>
            <a:ext cx="10464800" cy="7315200"/>
          </a:xfrm>
        </p:spPr>
        <p:txBody>
          <a:bodyPr/>
          <a:lstStyle/>
          <a:p>
            <a:pPr marL="889000" eaLnBrk="1" hangingPunct="1"/>
            <a:r>
              <a:rPr lang="en-US"/>
              <a:t>We learn a mixture model over the velocity Markov chains</a:t>
            </a:r>
          </a:p>
          <a:p>
            <a:pPr marL="889000" eaLnBrk="1" hangingPunct="1"/>
            <a:endParaRPr lang="en-US"/>
          </a:p>
          <a:p>
            <a:pPr marL="889000" eaLnBrk="1" hangingPunct="1"/>
            <a:endParaRPr lang="en-US"/>
          </a:p>
          <a:p>
            <a:pPr marL="889000" eaLnBrk="1" hangingPunct="1"/>
            <a:endParaRPr lang="en-US"/>
          </a:p>
          <a:p>
            <a:pPr marL="889000" eaLnBrk="1" hangingPunct="1"/>
            <a:r>
              <a:rPr lang="en-US"/>
              <a:t>Each action class has a distribution over mixture components</a:t>
            </a:r>
          </a:p>
          <a:p>
            <a:pPr marL="889000" eaLnBrk="1" hangingPunct="1"/>
            <a:r>
              <a:rPr lang="en-US"/>
              <a:t>Each mixture component has a distribution over P(O</a:t>
            </a:r>
            <a:r>
              <a:rPr lang="en-US" baseline="-6000"/>
              <a:t>0</a:t>
            </a:r>
            <a:r>
              <a:rPr lang="en-US"/>
              <a:t>) and P(O</a:t>
            </a:r>
            <a:r>
              <a:rPr lang="en-US" baseline="-6000"/>
              <a:t>n</a:t>
            </a:r>
            <a:r>
              <a:rPr lang="en-US"/>
              <a:t>|O</a:t>
            </a:r>
            <a:r>
              <a:rPr lang="en-US" baseline="-6000"/>
              <a:t>n-1</a:t>
            </a:r>
            <a:r>
              <a:rPr lang="en-US"/>
              <a:t>)</a:t>
            </a:r>
          </a:p>
        </p:txBody>
      </p:sp>
      <p:sp>
        <p:nvSpPr>
          <p:cNvPr id="192515" name="AutoShape 2"/>
          <p:cNvSpPr>
            <a:spLocks/>
          </p:cNvSpPr>
          <p:nvPr/>
        </p:nvSpPr>
        <p:spPr bwMode="auto">
          <a:xfrm>
            <a:off x="3708400" y="4394200"/>
            <a:ext cx="4838700" cy="2019300"/>
          </a:xfrm>
          <a:prstGeom prst="roundRect">
            <a:avLst>
              <a:gd name="adj" fmla="val 9431"/>
            </a:avLst>
          </a:prstGeom>
          <a:solidFill>
            <a:srgbClr val="ABABAB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16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Feature Velocity Dynamics</a:t>
            </a:r>
          </a:p>
        </p:txBody>
      </p:sp>
      <p:sp>
        <p:nvSpPr>
          <p:cNvPr id="192517" name="AutoShape 4"/>
          <p:cNvSpPr>
            <a:spLocks/>
          </p:cNvSpPr>
          <p:nvPr/>
        </p:nvSpPr>
        <p:spPr bwMode="auto">
          <a:xfrm>
            <a:off x="4521200" y="4483100"/>
            <a:ext cx="3708400" cy="1841500"/>
          </a:xfrm>
          <a:prstGeom prst="roundRect">
            <a:avLst>
              <a:gd name="adj" fmla="val 10343"/>
            </a:avLst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18" name="Line 5"/>
          <p:cNvSpPr>
            <a:spLocks noChangeShapeType="1"/>
          </p:cNvSpPr>
          <p:nvPr/>
        </p:nvSpPr>
        <p:spPr bwMode="auto">
          <a:xfrm rot="10800000">
            <a:off x="5283200" y="5207000"/>
            <a:ext cx="660400" cy="592138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19" name="Rectangle 6"/>
          <p:cNvSpPr>
            <a:spLocks/>
          </p:cNvSpPr>
          <p:nvPr/>
        </p:nvSpPr>
        <p:spPr bwMode="auto">
          <a:xfrm>
            <a:off x="7981950" y="5986463"/>
            <a:ext cx="241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N</a:t>
            </a:r>
            <a:r>
              <a:rPr lang="en-US" sz="13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f</a:t>
            </a:r>
          </a:p>
        </p:txBody>
      </p:sp>
      <p:sp>
        <p:nvSpPr>
          <p:cNvPr id="192520" name="Oval 7"/>
          <p:cNvSpPr>
            <a:spLocks/>
          </p:cNvSpPr>
          <p:nvPr/>
        </p:nvSpPr>
        <p:spPr bwMode="auto">
          <a:xfrm>
            <a:off x="5932488" y="5586413"/>
            <a:ext cx="660400" cy="661987"/>
          </a:xfrm>
          <a:prstGeom prst="ellipse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21" name="Rectangle 8"/>
          <p:cNvSpPr>
            <a:spLocks/>
          </p:cNvSpPr>
          <p:nvPr/>
        </p:nvSpPr>
        <p:spPr bwMode="auto">
          <a:xfrm>
            <a:off x="5922963" y="5546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M</a:t>
            </a:r>
          </a:p>
        </p:txBody>
      </p:sp>
      <p:sp>
        <p:nvSpPr>
          <p:cNvPr id="192522" name="Oval 9"/>
          <p:cNvSpPr>
            <a:spLocks/>
          </p:cNvSpPr>
          <p:nvPr/>
        </p:nvSpPr>
        <p:spPr bwMode="auto">
          <a:xfrm>
            <a:off x="3773488" y="5586413"/>
            <a:ext cx="660400" cy="661987"/>
          </a:xfrm>
          <a:prstGeom prst="ellipse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23" name="Rectangle 10"/>
          <p:cNvSpPr>
            <a:spLocks/>
          </p:cNvSpPr>
          <p:nvPr/>
        </p:nvSpPr>
        <p:spPr bwMode="auto">
          <a:xfrm>
            <a:off x="3763963" y="5546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A</a:t>
            </a:r>
          </a:p>
        </p:txBody>
      </p:sp>
      <p:sp>
        <p:nvSpPr>
          <p:cNvPr id="192524" name="Line 11"/>
          <p:cNvSpPr>
            <a:spLocks noChangeShapeType="1"/>
          </p:cNvSpPr>
          <p:nvPr/>
        </p:nvSpPr>
        <p:spPr bwMode="auto">
          <a:xfrm rot="10800000">
            <a:off x="4416425" y="5868988"/>
            <a:ext cx="1527175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25" name="Rectangle 12"/>
          <p:cNvSpPr>
            <a:spLocks/>
          </p:cNvSpPr>
          <p:nvPr/>
        </p:nvSpPr>
        <p:spPr bwMode="auto">
          <a:xfrm>
            <a:off x="8261350" y="6075363"/>
            <a:ext cx="241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N</a:t>
            </a:r>
            <a:r>
              <a:rPr lang="en-US" sz="13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V</a:t>
            </a:r>
          </a:p>
        </p:txBody>
      </p:sp>
      <p:sp>
        <p:nvSpPr>
          <p:cNvPr id="192526" name="Oval 13"/>
          <p:cNvSpPr>
            <a:spLocks/>
          </p:cNvSpPr>
          <p:nvPr/>
        </p:nvSpPr>
        <p:spPr bwMode="auto">
          <a:xfrm>
            <a:off x="4852988" y="4570413"/>
            <a:ext cx="660400" cy="661987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27" name="Rectangle 14"/>
          <p:cNvSpPr>
            <a:spLocks/>
          </p:cNvSpPr>
          <p:nvPr/>
        </p:nvSpPr>
        <p:spPr bwMode="auto">
          <a:xfrm>
            <a:off x="4868863" y="45815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O</a:t>
            </a:r>
            <a:r>
              <a:rPr lang="en-US" sz="3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0</a:t>
            </a:r>
          </a:p>
        </p:txBody>
      </p:sp>
      <p:sp>
        <p:nvSpPr>
          <p:cNvPr id="192528" name="Oval 15"/>
          <p:cNvSpPr>
            <a:spLocks/>
          </p:cNvSpPr>
          <p:nvPr/>
        </p:nvSpPr>
        <p:spPr bwMode="auto">
          <a:xfrm>
            <a:off x="5915025" y="4570413"/>
            <a:ext cx="660400" cy="661987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29" name="Oval 16"/>
          <p:cNvSpPr>
            <a:spLocks/>
          </p:cNvSpPr>
          <p:nvPr/>
        </p:nvSpPr>
        <p:spPr bwMode="auto">
          <a:xfrm>
            <a:off x="7456488" y="4570413"/>
            <a:ext cx="660400" cy="661987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30" name="Rectangle 17"/>
          <p:cNvSpPr>
            <a:spLocks/>
          </p:cNvSpPr>
          <p:nvPr/>
        </p:nvSpPr>
        <p:spPr bwMode="auto">
          <a:xfrm>
            <a:off x="5932488" y="4570413"/>
            <a:ext cx="685800" cy="66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O</a:t>
            </a:r>
            <a:r>
              <a:rPr lang="en-US" sz="3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1</a:t>
            </a:r>
          </a:p>
        </p:txBody>
      </p:sp>
      <p:sp>
        <p:nvSpPr>
          <p:cNvPr id="192531" name="Rectangle 18"/>
          <p:cNvSpPr>
            <a:spLocks/>
          </p:cNvSpPr>
          <p:nvPr/>
        </p:nvSpPr>
        <p:spPr bwMode="auto">
          <a:xfrm>
            <a:off x="7461250" y="4583113"/>
            <a:ext cx="660400" cy="63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O</a:t>
            </a:r>
            <a:r>
              <a:rPr lang="en-US" sz="3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n</a:t>
            </a:r>
          </a:p>
        </p:txBody>
      </p:sp>
      <p:sp>
        <p:nvSpPr>
          <p:cNvPr id="192532" name="Rectangle 19"/>
          <p:cNvSpPr>
            <a:spLocks/>
          </p:cNvSpPr>
          <p:nvPr/>
        </p:nvSpPr>
        <p:spPr bwMode="auto">
          <a:xfrm>
            <a:off x="6891338" y="4540250"/>
            <a:ext cx="419100" cy="63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...</a:t>
            </a:r>
          </a:p>
        </p:txBody>
      </p:sp>
      <p:sp>
        <p:nvSpPr>
          <p:cNvPr id="192533" name="Line 20"/>
          <p:cNvSpPr>
            <a:spLocks noChangeShapeType="1"/>
          </p:cNvSpPr>
          <p:nvPr/>
        </p:nvSpPr>
        <p:spPr bwMode="auto">
          <a:xfrm rot="10800000">
            <a:off x="5513388" y="4891088"/>
            <a:ext cx="395287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34" name="Line 21"/>
          <p:cNvSpPr>
            <a:spLocks noChangeShapeType="1"/>
          </p:cNvSpPr>
          <p:nvPr/>
        </p:nvSpPr>
        <p:spPr bwMode="auto">
          <a:xfrm rot="10800000">
            <a:off x="6575425" y="4891088"/>
            <a:ext cx="396875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35" name="Line 22"/>
          <p:cNvSpPr>
            <a:spLocks noChangeShapeType="1"/>
          </p:cNvSpPr>
          <p:nvPr/>
        </p:nvSpPr>
        <p:spPr bwMode="auto">
          <a:xfrm rot="10800000">
            <a:off x="7159625" y="4903788"/>
            <a:ext cx="29845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36" name="Line 23"/>
          <p:cNvSpPr>
            <a:spLocks noChangeShapeType="1"/>
          </p:cNvSpPr>
          <p:nvPr/>
        </p:nvSpPr>
        <p:spPr bwMode="auto">
          <a:xfrm rot="10800000" flipH="1">
            <a:off x="6261100" y="5214938"/>
            <a:ext cx="0" cy="36830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37" name="Line 24"/>
          <p:cNvSpPr>
            <a:spLocks noChangeShapeType="1"/>
          </p:cNvSpPr>
          <p:nvPr/>
        </p:nvSpPr>
        <p:spPr bwMode="auto">
          <a:xfrm rot="10800000" flipH="1">
            <a:off x="6578600" y="5156200"/>
            <a:ext cx="1006475" cy="668338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1270000" y="2222500"/>
            <a:ext cx="10464800" cy="1727200"/>
          </a:xfrm>
        </p:spPr>
        <p:txBody>
          <a:bodyPr/>
          <a:lstStyle/>
          <a:p>
            <a:pPr marL="889000" eaLnBrk="1" hangingPunct="1"/>
            <a:r>
              <a:rPr lang="en-US"/>
              <a:t>Learning Via EM, with Dirichlet priors on parameters</a:t>
            </a: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Feature Velocity Dynamics</a:t>
            </a:r>
          </a:p>
        </p:txBody>
      </p:sp>
      <p:grpSp>
        <p:nvGrpSpPr>
          <p:cNvPr id="193540" name="Group 3"/>
          <p:cNvGrpSpPr>
            <a:grpSpLocks/>
          </p:cNvGrpSpPr>
          <p:nvPr/>
        </p:nvGrpSpPr>
        <p:grpSpPr bwMode="auto">
          <a:xfrm>
            <a:off x="3708400" y="4394200"/>
            <a:ext cx="4838700" cy="2036763"/>
            <a:chOff x="0" y="0"/>
            <a:chExt cx="3048" cy="1283"/>
          </a:xfrm>
        </p:grpSpPr>
        <p:sp>
          <p:nvSpPr>
            <p:cNvPr id="193542" name="AutoShape 4"/>
            <p:cNvSpPr>
              <a:spLocks/>
            </p:cNvSpPr>
            <p:nvPr/>
          </p:nvSpPr>
          <p:spPr bwMode="auto">
            <a:xfrm>
              <a:off x="0" y="0"/>
              <a:ext cx="3048" cy="1272"/>
            </a:xfrm>
            <a:prstGeom prst="roundRect">
              <a:avLst>
                <a:gd name="adj" fmla="val 9431"/>
              </a:avLst>
            </a:prstGeom>
            <a:solidFill>
              <a:srgbClr val="ABABAB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43" name="AutoShape 5"/>
            <p:cNvSpPr>
              <a:spLocks/>
            </p:cNvSpPr>
            <p:nvPr/>
          </p:nvSpPr>
          <p:spPr bwMode="auto">
            <a:xfrm>
              <a:off x="512" y="56"/>
              <a:ext cx="2336" cy="1160"/>
            </a:xfrm>
            <a:prstGeom prst="roundRect">
              <a:avLst>
                <a:gd name="adj" fmla="val 10343"/>
              </a:avLst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44" name="Line 6"/>
            <p:cNvSpPr>
              <a:spLocks noChangeShapeType="1"/>
            </p:cNvSpPr>
            <p:nvPr/>
          </p:nvSpPr>
          <p:spPr bwMode="auto">
            <a:xfrm rot="10800000">
              <a:off x="992" y="511"/>
              <a:ext cx="416" cy="37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 type="stealth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45" name="Rectangle 7"/>
            <p:cNvSpPr>
              <a:spLocks/>
            </p:cNvSpPr>
            <p:nvPr/>
          </p:nvSpPr>
          <p:spPr bwMode="auto">
            <a:xfrm>
              <a:off x="2692" y="1003"/>
              <a:ext cx="152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13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N</a:t>
              </a:r>
              <a:r>
                <a:rPr lang="en-US" sz="1300" baseline="-60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f</a:t>
              </a:r>
            </a:p>
          </p:txBody>
        </p:sp>
        <p:sp>
          <p:nvSpPr>
            <p:cNvPr id="193546" name="Oval 8"/>
            <p:cNvSpPr>
              <a:spLocks/>
            </p:cNvSpPr>
            <p:nvPr/>
          </p:nvSpPr>
          <p:spPr bwMode="auto">
            <a:xfrm>
              <a:off x="1401" y="751"/>
              <a:ext cx="416" cy="4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47" name="Rectangle 9"/>
            <p:cNvSpPr>
              <a:spLocks/>
            </p:cNvSpPr>
            <p:nvPr/>
          </p:nvSpPr>
          <p:spPr bwMode="auto">
            <a:xfrm>
              <a:off x="1395" y="726"/>
              <a:ext cx="424" cy="4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22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M</a:t>
              </a:r>
            </a:p>
          </p:txBody>
        </p:sp>
        <p:sp>
          <p:nvSpPr>
            <p:cNvPr id="193548" name="Oval 10"/>
            <p:cNvSpPr>
              <a:spLocks/>
            </p:cNvSpPr>
            <p:nvPr/>
          </p:nvSpPr>
          <p:spPr bwMode="auto">
            <a:xfrm>
              <a:off x="41" y="751"/>
              <a:ext cx="416" cy="41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49" name="Rectangle 11"/>
            <p:cNvSpPr>
              <a:spLocks/>
            </p:cNvSpPr>
            <p:nvPr/>
          </p:nvSpPr>
          <p:spPr bwMode="auto">
            <a:xfrm>
              <a:off x="35" y="726"/>
              <a:ext cx="424" cy="4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22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A</a:t>
              </a:r>
            </a:p>
          </p:txBody>
        </p:sp>
        <p:sp>
          <p:nvSpPr>
            <p:cNvPr id="193550" name="Line 12"/>
            <p:cNvSpPr>
              <a:spLocks noChangeShapeType="1"/>
            </p:cNvSpPr>
            <p:nvPr/>
          </p:nvSpPr>
          <p:spPr bwMode="auto">
            <a:xfrm rot="10800000">
              <a:off x="446" y="929"/>
              <a:ext cx="9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51" name="Rectangle 13"/>
            <p:cNvSpPr>
              <a:spLocks/>
            </p:cNvSpPr>
            <p:nvPr/>
          </p:nvSpPr>
          <p:spPr bwMode="auto">
            <a:xfrm>
              <a:off x="2868" y="1059"/>
              <a:ext cx="152" cy="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13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N</a:t>
              </a:r>
              <a:r>
                <a:rPr lang="en-US" sz="1300" baseline="-60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V</a:t>
              </a:r>
            </a:p>
          </p:txBody>
        </p:sp>
        <p:sp>
          <p:nvSpPr>
            <p:cNvPr id="193552" name="Oval 14"/>
            <p:cNvSpPr>
              <a:spLocks/>
            </p:cNvSpPr>
            <p:nvPr/>
          </p:nvSpPr>
          <p:spPr bwMode="auto">
            <a:xfrm>
              <a:off x="721" y="111"/>
              <a:ext cx="416" cy="416"/>
            </a:xfrm>
            <a:prstGeom prst="ellips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53" name="Rectangle 15"/>
            <p:cNvSpPr>
              <a:spLocks/>
            </p:cNvSpPr>
            <p:nvPr/>
          </p:nvSpPr>
          <p:spPr bwMode="auto">
            <a:xfrm>
              <a:off x="731" y="118"/>
              <a:ext cx="424" cy="4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32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O</a:t>
              </a:r>
              <a:r>
                <a:rPr lang="en-US" sz="3200" baseline="-60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0</a:t>
              </a:r>
            </a:p>
          </p:txBody>
        </p:sp>
        <p:sp>
          <p:nvSpPr>
            <p:cNvPr id="193554" name="Oval 16"/>
            <p:cNvSpPr>
              <a:spLocks/>
            </p:cNvSpPr>
            <p:nvPr/>
          </p:nvSpPr>
          <p:spPr bwMode="auto">
            <a:xfrm>
              <a:off x="1390" y="111"/>
              <a:ext cx="416" cy="416"/>
            </a:xfrm>
            <a:prstGeom prst="ellips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55" name="Oval 17"/>
            <p:cNvSpPr>
              <a:spLocks/>
            </p:cNvSpPr>
            <p:nvPr/>
          </p:nvSpPr>
          <p:spPr bwMode="auto">
            <a:xfrm>
              <a:off x="2361" y="111"/>
              <a:ext cx="416" cy="416"/>
            </a:xfrm>
            <a:prstGeom prst="ellips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56" name="Rectangle 18"/>
            <p:cNvSpPr>
              <a:spLocks/>
            </p:cNvSpPr>
            <p:nvPr/>
          </p:nvSpPr>
          <p:spPr bwMode="auto">
            <a:xfrm>
              <a:off x="1401" y="111"/>
              <a:ext cx="432" cy="4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32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O</a:t>
              </a:r>
              <a:r>
                <a:rPr lang="en-US" sz="3200" baseline="-60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1</a:t>
              </a:r>
            </a:p>
          </p:txBody>
        </p:sp>
        <p:sp>
          <p:nvSpPr>
            <p:cNvPr id="193557" name="Rectangle 19"/>
            <p:cNvSpPr>
              <a:spLocks/>
            </p:cNvSpPr>
            <p:nvPr/>
          </p:nvSpPr>
          <p:spPr bwMode="auto">
            <a:xfrm>
              <a:off x="2364" y="119"/>
              <a:ext cx="416" cy="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32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O</a:t>
              </a:r>
              <a:r>
                <a:rPr lang="en-US" sz="3200" baseline="-60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n</a:t>
              </a:r>
            </a:p>
          </p:txBody>
        </p:sp>
        <p:sp>
          <p:nvSpPr>
            <p:cNvPr id="193558" name="Rectangle 20"/>
            <p:cNvSpPr>
              <a:spLocks/>
            </p:cNvSpPr>
            <p:nvPr/>
          </p:nvSpPr>
          <p:spPr bwMode="auto">
            <a:xfrm>
              <a:off x="2005" y="92"/>
              <a:ext cx="264" cy="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3200">
                  <a:solidFill>
                    <a:srgbClr val="000000"/>
                  </a:solidFill>
                  <a:ea typeface="Gill Sans" pitchFamily="-112" charset="0"/>
                  <a:cs typeface="Gill Sans" pitchFamily="-112" charset="0"/>
                </a:rPr>
                <a:t>...</a:t>
              </a:r>
            </a:p>
          </p:txBody>
        </p:sp>
        <p:sp>
          <p:nvSpPr>
            <p:cNvPr id="193559" name="Line 21"/>
            <p:cNvSpPr>
              <a:spLocks noChangeShapeType="1"/>
            </p:cNvSpPr>
            <p:nvPr/>
          </p:nvSpPr>
          <p:spPr bwMode="auto">
            <a:xfrm rot="10800000">
              <a:off x="1137" y="313"/>
              <a:ext cx="24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60" name="Line 22"/>
            <p:cNvSpPr>
              <a:spLocks noChangeShapeType="1"/>
            </p:cNvSpPr>
            <p:nvPr/>
          </p:nvSpPr>
          <p:spPr bwMode="auto">
            <a:xfrm rot="10800000">
              <a:off x="1806" y="313"/>
              <a:ext cx="25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61" name="Line 23"/>
            <p:cNvSpPr>
              <a:spLocks noChangeShapeType="1"/>
            </p:cNvSpPr>
            <p:nvPr/>
          </p:nvSpPr>
          <p:spPr bwMode="auto">
            <a:xfrm rot="10800000">
              <a:off x="2174" y="321"/>
              <a:ext cx="1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 type="stealth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62" name="Line 24"/>
            <p:cNvSpPr>
              <a:spLocks noChangeShapeType="1"/>
            </p:cNvSpPr>
            <p:nvPr/>
          </p:nvSpPr>
          <p:spPr bwMode="auto">
            <a:xfrm rot="10800000" flipH="1">
              <a:off x="1608" y="517"/>
              <a:ext cx="0" cy="23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 type="stealth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63" name="Line 25"/>
            <p:cNvSpPr>
              <a:spLocks noChangeShapeType="1"/>
            </p:cNvSpPr>
            <p:nvPr/>
          </p:nvSpPr>
          <p:spPr bwMode="auto">
            <a:xfrm rot="10800000" flipH="1">
              <a:off x="1808" y="480"/>
              <a:ext cx="634" cy="42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miter lim="800000"/>
              <a:headEnd/>
              <a:tailEnd type="stealth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93541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0" y="6616700"/>
            <a:ext cx="11303000" cy="270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Feature Velocity Dynamics</a:t>
            </a:r>
          </a:p>
        </p:txBody>
      </p:sp>
      <p:sp>
        <p:nvSpPr>
          <p:cNvPr id="1945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260600"/>
            <a:ext cx="10464800" cy="7162800"/>
          </a:xfrm>
        </p:spPr>
        <p:txBody>
          <a:bodyPr/>
          <a:lstStyle/>
          <a:p>
            <a:pPr marL="889000" eaLnBrk="1" hangingPunct="1"/>
            <a:r>
              <a:rPr lang="en-US"/>
              <a:t>This model uses the long-term motion information of tracked features</a:t>
            </a:r>
          </a:p>
          <a:p>
            <a:pPr marL="889000" eaLnBrk="1" hangingPunct="1"/>
            <a:r>
              <a:rPr lang="en-US"/>
              <a:t>This is similar to, though even less information than, Johansson’s point-lights (they had position as well)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Feature Velocity Dynamics</a:t>
            </a:r>
          </a:p>
        </p:txBody>
      </p:sp>
      <p:pic>
        <p:nvPicPr>
          <p:cNvPr id="195587" name="Picture 3" descr="/Users/rmessing/Desktop/icvssSlides/ICVSS 2009.ppt_media/writeOnWhiteboardS5R2LabeledTracks-2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4500" y="2235200"/>
            <a:ext cx="121285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55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558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55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55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587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Performance</a:t>
            </a:r>
          </a:p>
        </p:txBody>
      </p:sp>
      <p:sp>
        <p:nvSpPr>
          <p:cNvPr id="1966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76300" y="1854200"/>
            <a:ext cx="11379200" cy="2247900"/>
          </a:xfrm>
        </p:spPr>
        <p:txBody>
          <a:bodyPr/>
          <a:lstStyle/>
          <a:p>
            <a:pPr marL="889000" eaLnBrk="1" hangingPunct="1"/>
            <a:r>
              <a:rPr lang="en-US"/>
              <a:t>Each feature-based system used 100 codewords, and results were combined with Naive Bayes</a:t>
            </a:r>
          </a:p>
        </p:txBody>
      </p:sp>
      <p:graphicFrame>
        <p:nvGraphicFramePr>
          <p:cNvPr id="38915" name="Group 3"/>
          <p:cNvGraphicFramePr>
            <a:graphicFrameLocks noGrp="1"/>
          </p:cNvGraphicFramePr>
          <p:nvPr/>
        </p:nvGraphicFramePr>
        <p:xfrm>
          <a:off x="1243013" y="4064000"/>
          <a:ext cx="10517187" cy="5519738"/>
        </p:xfrm>
        <a:graphic>
          <a:graphicData uri="http://schemas.openxmlformats.org/drawingml/2006/table">
            <a:tbl>
              <a:tblPr/>
              <a:tblGrid>
                <a:gridCol w="5259387"/>
                <a:gridCol w="5257800"/>
              </a:tblGrid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Model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Average Accuracy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Temporal Templates (Bobick and Davis 2001)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33%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Cuboids (Dollar et al. 2004)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36%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Space-Time Interest Points (Laptev et al. 2008)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55%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Feature Velocity Dynamics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63%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Augmentations</a:t>
            </a:r>
          </a:p>
        </p:txBody>
      </p:sp>
      <p:sp>
        <p:nvSpPr>
          <p:cNvPr id="19763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Feature velocity dynamics do well</a:t>
            </a:r>
          </a:p>
          <a:p>
            <a:pPr marL="889000" eaLnBrk="1" hangingPunct="1"/>
            <a:r>
              <a:rPr lang="en-US"/>
              <a:t>What if we included more information, like:</a:t>
            </a:r>
          </a:p>
          <a:p>
            <a:pPr marL="1333500" lvl="1" eaLnBrk="1" hangingPunct="1"/>
            <a:r>
              <a:rPr lang="en-US"/>
              <a:t>Position</a:t>
            </a:r>
          </a:p>
          <a:p>
            <a:pPr marL="1333500" lvl="1" eaLnBrk="1" hangingPunct="1"/>
            <a:r>
              <a:rPr lang="en-US"/>
              <a:t>Appearance</a:t>
            </a:r>
          </a:p>
          <a:p>
            <a:pPr marL="1333500" lvl="1" eaLnBrk="1" hangingPunct="1"/>
            <a:r>
              <a:rPr lang="en-US"/>
              <a:t>Semantic Information (Position relative to the position of a face)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Augmentations</a:t>
            </a:r>
          </a:p>
        </p:txBody>
      </p:sp>
      <p:grpSp>
        <p:nvGrpSpPr>
          <p:cNvPr id="198659" name="Group 2"/>
          <p:cNvGrpSpPr>
            <a:grpSpLocks/>
          </p:cNvGrpSpPr>
          <p:nvPr/>
        </p:nvGrpSpPr>
        <p:grpSpPr bwMode="auto">
          <a:xfrm>
            <a:off x="88900" y="4062413"/>
            <a:ext cx="3835400" cy="4230687"/>
            <a:chOff x="0" y="0"/>
            <a:chExt cx="2416" cy="2665"/>
          </a:xfrm>
        </p:grpSpPr>
        <p:pic>
          <p:nvPicPr>
            <p:cNvPr id="19866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2411" cy="13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19866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" y="1308"/>
              <a:ext cx="2412" cy="135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9866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83600" y="4391025"/>
            <a:ext cx="3302000" cy="3597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8661" name="Rectangle 6"/>
          <p:cNvSpPr>
            <a:spLocks/>
          </p:cNvSpPr>
          <p:nvPr/>
        </p:nvSpPr>
        <p:spPr bwMode="auto">
          <a:xfrm>
            <a:off x="1077913" y="2768600"/>
            <a:ext cx="1844675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Position</a:t>
            </a:r>
          </a:p>
        </p:txBody>
      </p:sp>
      <p:sp>
        <p:nvSpPr>
          <p:cNvPr id="198662" name="Rectangle 7"/>
          <p:cNvSpPr>
            <a:spLocks/>
          </p:cNvSpPr>
          <p:nvPr/>
        </p:nvSpPr>
        <p:spPr bwMode="auto">
          <a:xfrm>
            <a:off x="7404100" y="2768600"/>
            <a:ext cx="5422900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Position Relative to Face</a:t>
            </a:r>
          </a:p>
        </p:txBody>
      </p:sp>
      <p:sp>
        <p:nvSpPr>
          <p:cNvPr id="198663" name="Rectangle 8"/>
          <p:cNvSpPr>
            <a:spLocks/>
          </p:cNvSpPr>
          <p:nvPr/>
        </p:nvSpPr>
        <p:spPr bwMode="auto">
          <a:xfrm>
            <a:off x="4267200" y="2768600"/>
            <a:ext cx="2681288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Appearance</a:t>
            </a:r>
          </a:p>
        </p:txBody>
      </p:sp>
      <p:pic>
        <p:nvPicPr>
          <p:cNvPr id="19866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2050" y="4025900"/>
            <a:ext cx="1270000" cy="1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8665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72050" y="5549900"/>
            <a:ext cx="1270000" cy="1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8666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72050" y="7048500"/>
            <a:ext cx="1270000" cy="1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AutoShape 1"/>
          <p:cNvSpPr>
            <a:spLocks/>
          </p:cNvSpPr>
          <p:nvPr/>
        </p:nvSpPr>
        <p:spPr bwMode="auto">
          <a:xfrm>
            <a:off x="4089400" y="4140200"/>
            <a:ext cx="5765800" cy="3136900"/>
          </a:xfrm>
          <a:prstGeom prst="roundRect">
            <a:avLst>
              <a:gd name="adj" fmla="val 6069"/>
            </a:avLst>
          </a:prstGeom>
          <a:solidFill>
            <a:srgbClr val="B4B4B4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83" name="AutoShape 2"/>
          <p:cNvSpPr>
            <a:spLocks/>
          </p:cNvSpPr>
          <p:nvPr/>
        </p:nvSpPr>
        <p:spPr bwMode="auto">
          <a:xfrm>
            <a:off x="4902200" y="4229100"/>
            <a:ext cx="4635500" cy="2882900"/>
          </a:xfrm>
          <a:prstGeom prst="roundRect">
            <a:avLst>
              <a:gd name="adj" fmla="val 6606"/>
            </a:avLst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84" name="Line 3"/>
          <p:cNvSpPr>
            <a:spLocks noChangeShapeType="1"/>
          </p:cNvSpPr>
          <p:nvPr/>
        </p:nvSpPr>
        <p:spPr bwMode="auto">
          <a:xfrm rot="10800000">
            <a:off x="5664200" y="4953000"/>
            <a:ext cx="660400" cy="592138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85" name="Oval 4"/>
          <p:cNvSpPr>
            <a:spLocks/>
          </p:cNvSpPr>
          <p:nvPr/>
        </p:nvSpPr>
        <p:spPr bwMode="auto">
          <a:xfrm>
            <a:off x="7837488" y="6221413"/>
            <a:ext cx="660400" cy="660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86" name="Rectangle 5"/>
          <p:cNvSpPr>
            <a:spLocks/>
          </p:cNvSpPr>
          <p:nvPr/>
        </p:nvSpPr>
        <p:spPr bwMode="auto">
          <a:xfrm>
            <a:off x="7827963" y="6181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R</a:t>
            </a:r>
            <a:r>
              <a:rPr lang="en-US" sz="2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0</a:t>
            </a:r>
          </a:p>
        </p:txBody>
      </p:sp>
      <p:sp>
        <p:nvSpPr>
          <p:cNvPr id="199687" name="Oval 6"/>
          <p:cNvSpPr>
            <a:spLocks/>
          </p:cNvSpPr>
          <p:nvPr/>
        </p:nvSpPr>
        <p:spPr bwMode="auto">
          <a:xfrm>
            <a:off x="6846888" y="6221413"/>
            <a:ext cx="660400" cy="660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88" name="Rectangle 7"/>
          <p:cNvSpPr>
            <a:spLocks/>
          </p:cNvSpPr>
          <p:nvPr/>
        </p:nvSpPr>
        <p:spPr bwMode="auto">
          <a:xfrm>
            <a:off x="6837363" y="6181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L</a:t>
            </a:r>
            <a:r>
              <a:rPr lang="en-US" sz="2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T</a:t>
            </a:r>
          </a:p>
        </p:txBody>
      </p:sp>
      <p:sp>
        <p:nvSpPr>
          <p:cNvPr id="199689" name="Oval 8"/>
          <p:cNvSpPr>
            <a:spLocks/>
          </p:cNvSpPr>
          <p:nvPr/>
        </p:nvSpPr>
        <p:spPr bwMode="auto">
          <a:xfrm>
            <a:off x="5932488" y="6221413"/>
            <a:ext cx="660400" cy="660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90" name="Rectangle 9"/>
          <p:cNvSpPr>
            <a:spLocks/>
          </p:cNvSpPr>
          <p:nvPr/>
        </p:nvSpPr>
        <p:spPr bwMode="auto">
          <a:xfrm>
            <a:off x="5922963" y="6181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L</a:t>
            </a:r>
            <a:r>
              <a:rPr lang="en-US" sz="2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0</a:t>
            </a:r>
          </a:p>
        </p:txBody>
      </p:sp>
      <p:sp>
        <p:nvSpPr>
          <p:cNvPr id="199691" name="Oval 10"/>
          <p:cNvSpPr>
            <a:spLocks/>
          </p:cNvSpPr>
          <p:nvPr/>
        </p:nvSpPr>
        <p:spPr bwMode="auto">
          <a:xfrm>
            <a:off x="4941888" y="6221413"/>
            <a:ext cx="660400" cy="660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92" name="Rectangle 11"/>
          <p:cNvSpPr>
            <a:spLocks/>
          </p:cNvSpPr>
          <p:nvPr/>
        </p:nvSpPr>
        <p:spPr bwMode="auto">
          <a:xfrm>
            <a:off x="4932363" y="6181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X</a:t>
            </a:r>
          </a:p>
        </p:txBody>
      </p:sp>
      <p:sp>
        <p:nvSpPr>
          <p:cNvPr id="199693" name="Rectangle 12"/>
          <p:cNvSpPr>
            <a:spLocks/>
          </p:cNvSpPr>
          <p:nvPr/>
        </p:nvSpPr>
        <p:spPr bwMode="auto">
          <a:xfrm>
            <a:off x="9251950" y="6748463"/>
            <a:ext cx="241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N</a:t>
            </a:r>
            <a:r>
              <a:rPr lang="en-US" sz="13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f</a:t>
            </a:r>
          </a:p>
        </p:txBody>
      </p:sp>
      <p:sp>
        <p:nvSpPr>
          <p:cNvPr id="199694" name="Oval 13"/>
          <p:cNvSpPr>
            <a:spLocks/>
          </p:cNvSpPr>
          <p:nvPr/>
        </p:nvSpPr>
        <p:spPr bwMode="auto">
          <a:xfrm>
            <a:off x="8726488" y="6221413"/>
            <a:ext cx="660400" cy="660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95" name="Rectangle 14"/>
          <p:cNvSpPr>
            <a:spLocks/>
          </p:cNvSpPr>
          <p:nvPr/>
        </p:nvSpPr>
        <p:spPr bwMode="auto">
          <a:xfrm>
            <a:off x="8716963" y="6181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R</a:t>
            </a:r>
            <a:r>
              <a:rPr lang="en-US" sz="2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T</a:t>
            </a:r>
          </a:p>
        </p:txBody>
      </p:sp>
      <p:sp>
        <p:nvSpPr>
          <p:cNvPr id="199696" name="Oval 15"/>
          <p:cNvSpPr>
            <a:spLocks/>
          </p:cNvSpPr>
          <p:nvPr/>
        </p:nvSpPr>
        <p:spPr bwMode="auto">
          <a:xfrm>
            <a:off x="6313488" y="5332413"/>
            <a:ext cx="660400" cy="661987"/>
          </a:xfrm>
          <a:prstGeom prst="ellipse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97" name="Rectangle 16"/>
          <p:cNvSpPr>
            <a:spLocks/>
          </p:cNvSpPr>
          <p:nvPr/>
        </p:nvSpPr>
        <p:spPr bwMode="auto">
          <a:xfrm>
            <a:off x="6303963" y="5292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M</a:t>
            </a:r>
          </a:p>
        </p:txBody>
      </p:sp>
      <p:sp>
        <p:nvSpPr>
          <p:cNvPr id="199698" name="Line 17"/>
          <p:cNvSpPr>
            <a:spLocks noChangeShapeType="1"/>
          </p:cNvSpPr>
          <p:nvPr/>
        </p:nvSpPr>
        <p:spPr bwMode="auto">
          <a:xfrm flipH="1">
            <a:off x="5486400" y="5791200"/>
            <a:ext cx="850900" cy="48260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699" name="Line 18"/>
          <p:cNvSpPr>
            <a:spLocks noChangeShapeType="1"/>
          </p:cNvSpPr>
          <p:nvPr/>
        </p:nvSpPr>
        <p:spPr bwMode="auto">
          <a:xfrm flipH="1">
            <a:off x="6350000" y="5956300"/>
            <a:ext cx="101600" cy="26670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00" name="Line 19"/>
          <p:cNvSpPr>
            <a:spLocks noChangeShapeType="1"/>
          </p:cNvSpPr>
          <p:nvPr/>
        </p:nvSpPr>
        <p:spPr bwMode="auto">
          <a:xfrm>
            <a:off x="6769100" y="5969000"/>
            <a:ext cx="215900" cy="31750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01" name="Line 20"/>
          <p:cNvSpPr>
            <a:spLocks noChangeShapeType="1"/>
          </p:cNvSpPr>
          <p:nvPr/>
        </p:nvSpPr>
        <p:spPr bwMode="auto">
          <a:xfrm>
            <a:off x="6946900" y="5778500"/>
            <a:ext cx="1003300" cy="53340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02" name="Line 21"/>
          <p:cNvSpPr>
            <a:spLocks noChangeShapeType="1"/>
          </p:cNvSpPr>
          <p:nvPr/>
        </p:nvSpPr>
        <p:spPr bwMode="auto">
          <a:xfrm>
            <a:off x="6985000" y="5664200"/>
            <a:ext cx="1803400" cy="671513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03" name="Oval 22"/>
          <p:cNvSpPr>
            <a:spLocks/>
          </p:cNvSpPr>
          <p:nvPr/>
        </p:nvSpPr>
        <p:spPr bwMode="auto">
          <a:xfrm>
            <a:off x="4154488" y="5332413"/>
            <a:ext cx="660400" cy="661987"/>
          </a:xfrm>
          <a:prstGeom prst="ellipse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04" name="Rectangle 23"/>
          <p:cNvSpPr>
            <a:spLocks/>
          </p:cNvSpPr>
          <p:nvPr/>
        </p:nvSpPr>
        <p:spPr bwMode="auto">
          <a:xfrm>
            <a:off x="4144963" y="52927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2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A</a:t>
            </a:r>
          </a:p>
        </p:txBody>
      </p:sp>
      <p:sp>
        <p:nvSpPr>
          <p:cNvPr id="199705" name="Line 24"/>
          <p:cNvSpPr>
            <a:spLocks noChangeShapeType="1"/>
          </p:cNvSpPr>
          <p:nvPr/>
        </p:nvSpPr>
        <p:spPr bwMode="auto">
          <a:xfrm rot="10800000">
            <a:off x="4797425" y="5614988"/>
            <a:ext cx="1527175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06" name="Rectangle 25"/>
          <p:cNvSpPr>
            <a:spLocks/>
          </p:cNvSpPr>
          <p:nvPr/>
        </p:nvSpPr>
        <p:spPr bwMode="auto">
          <a:xfrm>
            <a:off x="9531350" y="6926263"/>
            <a:ext cx="241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13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N</a:t>
            </a:r>
            <a:r>
              <a:rPr lang="en-US" sz="13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V</a:t>
            </a:r>
          </a:p>
        </p:txBody>
      </p:sp>
      <p:sp>
        <p:nvSpPr>
          <p:cNvPr id="199707" name="Oval 26"/>
          <p:cNvSpPr>
            <a:spLocks/>
          </p:cNvSpPr>
          <p:nvPr/>
        </p:nvSpPr>
        <p:spPr bwMode="auto">
          <a:xfrm>
            <a:off x="5233988" y="4316413"/>
            <a:ext cx="660400" cy="661987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08" name="Rectangle 27"/>
          <p:cNvSpPr>
            <a:spLocks/>
          </p:cNvSpPr>
          <p:nvPr/>
        </p:nvSpPr>
        <p:spPr bwMode="auto">
          <a:xfrm>
            <a:off x="5249863" y="4327525"/>
            <a:ext cx="673100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O</a:t>
            </a:r>
            <a:r>
              <a:rPr lang="en-US" sz="3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0</a:t>
            </a:r>
          </a:p>
        </p:txBody>
      </p:sp>
      <p:sp>
        <p:nvSpPr>
          <p:cNvPr id="199709" name="Oval 28"/>
          <p:cNvSpPr>
            <a:spLocks/>
          </p:cNvSpPr>
          <p:nvPr/>
        </p:nvSpPr>
        <p:spPr bwMode="auto">
          <a:xfrm>
            <a:off x="6296025" y="4316413"/>
            <a:ext cx="660400" cy="661987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10" name="Oval 29"/>
          <p:cNvSpPr>
            <a:spLocks/>
          </p:cNvSpPr>
          <p:nvPr/>
        </p:nvSpPr>
        <p:spPr bwMode="auto">
          <a:xfrm>
            <a:off x="7353300" y="4316413"/>
            <a:ext cx="660400" cy="661987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11" name="Oval 30"/>
          <p:cNvSpPr>
            <a:spLocks/>
          </p:cNvSpPr>
          <p:nvPr/>
        </p:nvSpPr>
        <p:spPr bwMode="auto">
          <a:xfrm>
            <a:off x="8726488" y="4316413"/>
            <a:ext cx="660400" cy="661987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12" name="Rectangle 31"/>
          <p:cNvSpPr>
            <a:spLocks/>
          </p:cNvSpPr>
          <p:nvPr/>
        </p:nvSpPr>
        <p:spPr bwMode="auto">
          <a:xfrm>
            <a:off x="6313488" y="4316413"/>
            <a:ext cx="685800" cy="660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O</a:t>
            </a:r>
            <a:r>
              <a:rPr lang="en-US" sz="3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1</a:t>
            </a:r>
          </a:p>
        </p:txBody>
      </p:sp>
      <p:sp>
        <p:nvSpPr>
          <p:cNvPr id="199713" name="Rectangle 32"/>
          <p:cNvSpPr>
            <a:spLocks/>
          </p:cNvSpPr>
          <p:nvPr/>
        </p:nvSpPr>
        <p:spPr bwMode="auto">
          <a:xfrm>
            <a:off x="7381875" y="4354513"/>
            <a:ext cx="609600" cy="58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O</a:t>
            </a:r>
            <a:r>
              <a:rPr lang="en-US" sz="3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2</a:t>
            </a:r>
          </a:p>
        </p:txBody>
      </p:sp>
      <p:sp>
        <p:nvSpPr>
          <p:cNvPr id="199714" name="Rectangle 33"/>
          <p:cNvSpPr>
            <a:spLocks/>
          </p:cNvSpPr>
          <p:nvPr/>
        </p:nvSpPr>
        <p:spPr bwMode="auto">
          <a:xfrm>
            <a:off x="8731250" y="4329113"/>
            <a:ext cx="660400" cy="63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O</a:t>
            </a:r>
            <a:r>
              <a:rPr lang="en-US" sz="3200" baseline="-60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n</a:t>
            </a:r>
          </a:p>
        </p:txBody>
      </p:sp>
      <p:sp>
        <p:nvSpPr>
          <p:cNvPr id="199715" name="Rectangle 34"/>
          <p:cNvSpPr>
            <a:spLocks/>
          </p:cNvSpPr>
          <p:nvPr/>
        </p:nvSpPr>
        <p:spPr bwMode="auto">
          <a:xfrm>
            <a:off x="8161338" y="4286250"/>
            <a:ext cx="419100" cy="63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r>
              <a:rPr lang="en-US" sz="3200">
                <a:solidFill>
                  <a:srgbClr val="000000"/>
                </a:solidFill>
                <a:ea typeface="Gill Sans" pitchFamily="-112" charset="0"/>
                <a:cs typeface="Gill Sans" pitchFamily="-112" charset="0"/>
              </a:rPr>
              <a:t>...</a:t>
            </a:r>
          </a:p>
        </p:txBody>
      </p:sp>
      <p:sp>
        <p:nvSpPr>
          <p:cNvPr id="199716" name="Line 35"/>
          <p:cNvSpPr>
            <a:spLocks noChangeShapeType="1"/>
          </p:cNvSpPr>
          <p:nvPr/>
        </p:nvSpPr>
        <p:spPr bwMode="auto">
          <a:xfrm rot="10800000" flipH="1">
            <a:off x="6594475" y="4994275"/>
            <a:ext cx="0" cy="339725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17" name="Line 36"/>
          <p:cNvSpPr>
            <a:spLocks noChangeShapeType="1"/>
          </p:cNvSpPr>
          <p:nvPr/>
        </p:nvSpPr>
        <p:spPr bwMode="auto">
          <a:xfrm rot="10800000" flipH="1">
            <a:off x="6873875" y="4884738"/>
            <a:ext cx="550863" cy="523875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18" name="Line 37"/>
          <p:cNvSpPr>
            <a:spLocks noChangeShapeType="1"/>
          </p:cNvSpPr>
          <p:nvPr/>
        </p:nvSpPr>
        <p:spPr bwMode="auto">
          <a:xfrm rot="10800000" flipH="1">
            <a:off x="6959600" y="4816475"/>
            <a:ext cx="1836738" cy="754063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19" name="Line 38"/>
          <p:cNvSpPr>
            <a:spLocks noChangeShapeType="1"/>
          </p:cNvSpPr>
          <p:nvPr/>
        </p:nvSpPr>
        <p:spPr bwMode="auto">
          <a:xfrm rot="10800000">
            <a:off x="5894388" y="4637088"/>
            <a:ext cx="395287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20" name="Line 39"/>
          <p:cNvSpPr>
            <a:spLocks noChangeShapeType="1"/>
          </p:cNvSpPr>
          <p:nvPr/>
        </p:nvSpPr>
        <p:spPr bwMode="auto">
          <a:xfrm rot="10800000">
            <a:off x="6956425" y="4637088"/>
            <a:ext cx="396875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21" name="Line 40"/>
          <p:cNvSpPr>
            <a:spLocks noChangeShapeType="1"/>
          </p:cNvSpPr>
          <p:nvPr/>
        </p:nvSpPr>
        <p:spPr bwMode="auto">
          <a:xfrm rot="10800000">
            <a:off x="8007350" y="4649788"/>
            <a:ext cx="29845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22" name="Line 41"/>
          <p:cNvSpPr>
            <a:spLocks noChangeShapeType="1"/>
          </p:cNvSpPr>
          <p:nvPr/>
        </p:nvSpPr>
        <p:spPr bwMode="auto">
          <a:xfrm rot="10800000">
            <a:off x="8429625" y="4649788"/>
            <a:ext cx="29845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stealth" w="med" len="med"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723" name="Rectangle 42"/>
          <p:cNvSpPr>
            <a:spLocks/>
          </p:cNvSpPr>
          <p:nvPr/>
        </p:nvSpPr>
        <p:spPr bwMode="auto">
          <a:xfrm>
            <a:off x="431800" y="4451350"/>
            <a:ext cx="2921000" cy="40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1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Feature Velocity </a:t>
            </a:r>
            <a:r>
              <a:rPr lang="en-US" sz="20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Sequence</a:t>
            </a:r>
          </a:p>
        </p:txBody>
      </p:sp>
      <p:sp>
        <p:nvSpPr>
          <p:cNvPr id="199724" name="Rectangle 43"/>
          <p:cNvSpPr>
            <a:spLocks/>
          </p:cNvSpPr>
          <p:nvPr/>
        </p:nvSpPr>
        <p:spPr bwMode="auto">
          <a:xfrm>
            <a:off x="431800" y="6356350"/>
            <a:ext cx="2921000" cy="40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21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Augmentations</a:t>
            </a:r>
          </a:p>
        </p:txBody>
      </p:sp>
      <p:sp>
        <p:nvSpPr>
          <p:cNvPr id="199725" name="Rectangle 44"/>
          <p:cNvSpPr>
            <a:spLocks/>
          </p:cNvSpPr>
          <p:nvPr/>
        </p:nvSpPr>
        <p:spPr bwMode="auto">
          <a:xfrm>
            <a:off x="3810000" y="7385050"/>
            <a:ext cx="2921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Appearance</a:t>
            </a:r>
          </a:p>
        </p:txBody>
      </p:sp>
      <p:sp>
        <p:nvSpPr>
          <p:cNvPr id="199726" name="Rectangle 45"/>
          <p:cNvSpPr>
            <a:spLocks/>
          </p:cNvSpPr>
          <p:nvPr/>
        </p:nvSpPr>
        <p:spPr bwMode="auto">
          <a:xfrm>
            <a:off x="4800600" y="7283450"/>
            <a:ext cx="2921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Initial 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Position</a:t>
            </a:r>
          </a:p>
        </p:txBody>
      </p:sp>
      <p:sp>
        <p:nvSpPr>
          <p:cNvPr id="199727" name="Rectangle 46"/>
          <p:cNvSpPr>
            <a:spLocks/>
          </p:cNvSpPr>
          <p:nvPr/>
        </p:nvSpPr>
        <p:spPr bwMode="auto">
          <a:xfrm>
            <a:off x="5689600" y="7283450"/>
            <a:ext cx="2921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Final 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Position</a:t>
            </a:r>
          </a:p>
        </p:txBody>
      </p:sp>
      <p:sp>
        <p:nvSpPr>
          <p:cNvPr id="199728" name="Rectangle 47"/>
          <p:cNvSpPr>
            <a:spLocks/>
          </p:cNvSpPr>
          <p:nvPr/>
        </p:nvSpPr>
        <p:spPr bwMode="auto">
          <a:xfrm>
            <a:off x="7607300" y="7308850"/>
            <a:ext cx="29210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Final 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Position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Relative 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to face</a:t>
            </a:r>
          </a:p>
        </p:txBody>
      </p:sp>
      <p:sp>
        <p:nvSpPr>
          <p:cNvPr id="199729" name="Rectangle 48"/>
          <p:cNvSpPr>
            <a:spLocks/>
          </p:cNvSpPr>
          <p:nvPr/>
        </p:nvSpPr>
        <p:spPr bwMode="auto">
          <a:xfrm>
            <a:off x="6718300" y="7308850"/>
            <a:ext cx="29210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Initial 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Position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Relative </a:t>
            </a:r>
          </a:p>
          <a:p>
            <a:r>
              <a:rPr lang="en-US" sz="1400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to face</a:t>
            </a:r>
          </a:p>
        </p:txBody>
      </p:sp>
      <p:sp>
        <p:nvSpPr>
          <p:cNvPr id="199730" name="Rectangle 49"/>
          <p:cNvSpPr>
            <a:spLocks noGrp="1" noChangeArrowheads="1"/>
          </p:cNvSpPr>
          <p:nvPr>
            <p:ph type="title"/>
          </p:nvPr>
        </p:nvSpPr>
        <p:spPr>
          <a:xfrm>
            <a:off x="1270000" y="254000"/>
            <a:ext cx="10464800" cy="2616200"/>
          </a:xfrm>
        </p:spPr>
        <p:txBody>
          <a:bodyPr/>
          <a:lstStyle/>
          <a:p>
            <a:pPr eaLnBrk="1" hangingPunct="1"/>
            <a:r>
              <a:rPr lang="en-US"/>
              <a:t>Model with Augmentations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0"/>
            <a:ext cx="10464800" cy="2438400"/>
          </a:xfrm>
        </p:spPr>
        <p:txBody>
          <a:bodyPr/>
          <a:lstStyle/>
          <a:p>
            <a:pPr eaLnBrk="1" hangingPunct="1"/>
            <a:r>
              <a:rPr lang="en-US"/>
              <a:t>Labeled features</a:t>
            </a:r>
          </a:p>
        </p:txBody>
      </p:sp>
      <p:pic>
        <p:nvPicPr>
          <p:cNvPr id="2007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3600" y="2514600"/>
            <a:ext cx="5080000" cy="6227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07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2513013"/>
            <a:ext cx="5080000" cy="6226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1"/>
          <p:cNvSpPr>
            <a:spLocks noGrp="1" noChangeArrowheads="1"/>
          </p:cNvSpPr>
          <p:nvPr>
            <p:ph type="title"/>
          </p:nvPr>
        </p:nvSpPr>
        <p:spPr>
          <a:xfrm>
            <a:off x="63500" y="254000"/>
            <a:ext cx="12827000" cy="2438400"/>
          </a:xfrm>
        </p:spPr>
        <p:txBody>
          <a:bodyPr/>
          <a:lstStyle/>
          <a:p>
            <a:pPr eaLnBrk="1" hangingPunct="1"/>
            <a:r>
              <a:rPr lang="en-US"/>
              <a:t>Laptev et al.(2008)’s STIPs</a:t>
            </a:r>
          </a:p>
        </p:txBody>
      </p:sp>
      <p:sp>
        <p:nvSpPr>
          <p:cNvPr id="201731" name="Rectangle 2"/>
          <p:cNvSpPr>
            <a:spLocks/>
          </p:cNvSpPr>
          <p:nvPr/>
        </p:nvSpPr>
        <p:spPr bwMode="auto">
          <a:xfrm>
            <a:off x="3841750" y="8191500"/>
            <a:ext cx="5310188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Average Accuracy - 55%</a:t>
            </a:r>
          </a:p>
        </p:txBody>
      </p:sp>
      <p:pic>
        <p:nvPicPr>
          <p:cNvPr id="2017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6400" y="2692400"/>
            <a:ext cx="7112000" cy="5338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Activity Recognition Problem</a:t>
            </a:r>
          </a:p>
        </p:txBody>
      </p:sp>
      <p:sp>
        <p:nvSpPr>
          <p:cNvPr id="17510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Given labeled training videos of several different activities, label a test video</a:t>
            </a:r>
          </a:p>
          <a:p>
            <a:pPr marL="889000" eaLnBrk="1" hangingPunct="1"/>
            <a:r>
              <a:rPr lang="en-US"/>
              <a:t>Assumes segmented video sequences</a:t>
            </a:r>
          </a:p>
          <a:p>
            <a:pPr marL="889000" eaLnBrk="1" hangingPunct="1"/>
            <a:r>
              <a:rPr lang="en-US"/>
              <a:t>No none-of-the-above class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6400" y="2692400"/>
            <a:ext cx="7112000" cy="533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2755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" y="254000"/>
            <a:ext cx="12827000" cy="2438400"/>
          </a:xfrm>
        </p:spPr>
        <p:txBody>
          <a:bodyPr/>
          <a:lstStyle/>
          <a:p>
            <a:pPr eaLnBrk="1" hangingPunct="1"/>
            <a:r>
              <a:rPr lang="en-US"/>
              <a:t>Results With Augmentations</a:t>
            </a:r>
          </a:p>
        </p:txBody>
      </p:sp>
      <p:sp>
        <p:nvSpPr>
          <p:cNvPr id="202756" name="Rectangle 3"/>
          <p:cNvSpPr>
            <a:spLocks/>
          </p:cNvSpPr>
          <p:nvPr/>
        </p:nvSpPr>
        <p:spPr bwMode="auto">
          <a:xfrm>
            <a:off x="3841750" y="8191500"/>
            <a:ext cx="5310188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Average Accuracy - 89%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Conclusions</a:t>
            </a:r>
          </a:p>
        </p:txBody>
      </p:sp>
      <p:sp>
        <p:nvSpPr>
          <p:cNvPr id="20377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The success of existing activity recognition techniques is due in part to the simplicity of popular datasets</a:t>
            </a:r>
          </a:p>
          <a:p>
            <a:pPr marL="889000" eaLnBrk="1" hangingPunct="1"/>
            <a:r>
              <a:rPr lang="en-US"/>
              <a:t>There is a lot of powerful information in the temporal structure of feature motion, particularly in high resolution movies of complex actions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Acknowledgements</a:t>
            </a:r>
          </a:p>
        </p:txBody>
      </p:sp>
      <p:sp>
        <p:nvSpPr>
          <p:cNvPr id="20480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Thanks to Chris Pal and Henry Kautz, for advising this work</a:t>
            </a:r>
          </a:p>
          <a:p>
            <a:pPr marL="889000" eaLnBrk="1" hangingPunct="1"/>
            <a:r>
              <a:rPr lang="en-US"/>
              <a:t>Thanks to the vision group at URCS, in particular Paul Ardis and Randal Nelson</a:t>
            </a:r>
          </a:p>
          <a:p>
            <a:pPr marL="889000" eaLnBrk="1" hangingPunct="1"/>
            <a:r>
              <a:rPr lang="en-US"/>
              <a:t>UR CRC - Bluehive, our IBM BladeCenter facilitated embarrassingly parallel E-step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54000"/>
            <a:ext cx="11760200" cy="2438400"/>
          </a:xfrm>
        </p:spPr>
        <p:txBody>
          <a:bodyPr/>
          <a:lstStyle/>
          <a:p>
            <a:pPr eaLnBrk="1" hangingPunct="1"/>
            <a:r>
              <a:rPr lang="en-US"/>
              <a:t>Performance on KTH</a:t>
            </a:r>
          </a:p>
        </p:txBody>
      </p:sp>
      <p:sp>
        <p:nvSpPr>
          <p:cNvPr id="2058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260600"/>
            <a:ext cx="10464800" cy="2070100"/>
          </a:xfrm>
        </p:spPr>
        <p:txBody>
          <a:bodyPr/>
          <a:lstStyle/>
          <a:p>
            <a:pPr marL="889000" eaLnBrk="1" hangingPunct="1"/>
            <a:r>
              <a:rPr lang="en-US"/>
              <a:t>Each system used 100 codewords</a:t>
            </a:r>
          </a:p>
          <a:p>
            <a:pPr marL="889000" eaLnBrk="1" hangingPunct="1"/>
            <a:r>
              <a:rPr lang="en-US"/>
              <a:t>Results were combined with Naive Bayes</a:t>
            </a:r>
          </a:p>
        </p:txBody>
      </p:sp>
      <p:graphicFrame>
        <p:nvGraphicFramePr>
          <p:cNvPr id="48131" name="Group 3"/>
          <p:cNvGraphicFramePr>
            <a:graphicFrameLocks noGrp="1"/>
          </p:cNvGraphicFramePr>
          <p:nvPr/>
        </p:nvGraphicFramePr>
        <p:xfrm>
          <a:off x="1244600" y="4241800"/>
          <a:ext cx="10515600" cy="5118100"/>
        </p:xfrm>
        <a:graphic>
          <a:graphicData uri="http://schemas.openxmlformats.org/drawingml/2006/table">
            <a:tbl>
              <a:tblPr/>
              <a:tblGrid>
                <a:gridCol w="5257800"/>
                <a:gridCol w="5257800"/>
              </a:tblGrid>
              <a:tr h="1279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Model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Average Accuracy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9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Cuboids (Dollar et al. 2004)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66%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9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Feature Velocity Dynamics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74%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9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Space-Time Interest Points (Laptev et al.2008)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pitchFamily="-112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3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 pitchFamily="-112" charset="0"/>
                          <a:ea typeface="ヒラギノ角ゴ ProN W3" pitchFamily="-112" charset="-128"/>
                          <a:cs typeface="ヒラギノ角ゴ ProN W3" pitchFamily="-112" charset="-128"/>
                          <a:sym typeface="Gill Sans" pitchFamily="-112" charset="0"/>
                        </a:rPr>
                        <a:t>80%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Recent approaches</a:t>
            </a:r>
          </a:p>
        </p:txBody>
      </p:sp>
      <p:sp>
        <p:nvSpPr>
          <p:cNvPr id="176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387600"/>
            <a:ext cx="10464800" cy="6337300"/>
          </a:xfrm>
        </p:spPr>
        <p:txBody>
          <a:bodyPr/>
          <a:lstStyle/>
          <a:p>
            <a:pPr marL="889000" eaLnBrk="1" hangingPunct="1"/>
            <a:r>
              <a:rPr lang="en-US"/>
              <a:t>Local space-time features, clustered and combined with bag-of-words models</a:t>
            </a:r>
          </a:p>
          <a:p>
            <a:pPr marL="889000" eaLnBrk="1" hangingPunct="1"/>
            <a:endParaRPr lang="en-US"/>
          </a:p>
          <a:p>
            <a:pPr marL="889000" eaLnBrk="1" hangingPunct="1"/>
            <a:endParaRPr lang="en-US"/>
          </a:p>
          <a:p>
            <a:pPr marL="889000" eaLnBrk="1" hangingPunct="1"/>
            <a:endParaRPr lang="en-US"/>
          </a:p>
          <a:p>
            <a:pPr marL="889000" eaLnBrk="1" hangingPunct="1"/>
            <a:r>
              <a:rPr lang="en-US"/>
              <a:t>Inspired by the success of similar techniques in object recognition</a:t>
            </a:r>
          </a:p>
        </p:txBody>
      </p:sp>
      <p:pic>
        <p:nvPicPr>
          <p:cNvPr id="1761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8950" y="4556125"/>
            <a:ext cx="3124200" cy="2670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6133" name="Rectangle 4"/>
          <p:cNvSpPr>
            <a:spLocks/>
          </p:cNvSpPr>
          <p:nvPr/>
        </p:nvSpPr>
        <p:spPr bwMode="auto">
          <a:xfrm>
            <a:off x="7226300" y="4902200"/>
            <a:ext cx="51435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Ex: Space-time Cuboids, from Dollar et al. 2004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Datasets</a:t>
            </a:r>
          </a:p>
        </p:txBody>
      </p:sp>
      <p:sp>
        <p:nvSpPr>
          <p:cNvPr id="17715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Histograms of local spatio-temporal words do very well on popular activity recognition datasets</a:t>
            </a:r>
          </a:p>
          <a:p>
            <a:pPr marL="889000" eaLnBrk="1" hangingPunct="1"/>
            <a:r>
              <a:rPr lang="en-US"/>
              <a:t>These datasets feature low resolution videos of simple activities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431800"/>
            <a:ext cx="10464800" cy="2438400"/>
          </a:xfrm>
        </p:spPr>
        <p:txBody>
          <a:bodyPr/>
          <a:lstStyle/>
          <a:p>
            <a:pPr eaLnBrk="1" hangingPunct="1"/>
            <a:r>
              <a:rPr lang="en-US" sz="8000"/>
              <a:t>Example: KTH Dataset</a:t>
            </a:r>
            <a:br>
              <a:rPr lang="en-US" sz="8000"/>
            </a:br>
            <a:r>
              <a:rPr lang="en-US" sz="8000"/>
              <a:t>(Schuldt et al. 2004)</a:t>
            </a:r>
          </a:p>
        </p:txBody>
      </p:sp>
      <p:sp>
        <p:nvSpPr>
          <p:cNvPr id="178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768600"/>
            <a:ext cx="10464800" cy="6083300"/>
          </a:xfrm>
        </p:spPr>
        <p:txBody>
          <a:bodyPr/>
          <a:lstStyle/>
          <a:p>
            <a:pPr marL="889000" eaLnBrk="1" hangingPunct="1"/>
            <a:r>
              <a:rPr lang="en-US"/>
              <a:t>The most popular dataset</a:t>
            </a:r>
          </a:p>
          <a:p>
            <a:pPr marL="1333500" lvl="1" eaLnBrk="1" hangingPunct="1"/>
            <a:r>
              <a:rPr lang="en-US"/>
              <a:t>25 subjects</a:t>
            </a:r>
          </a:p>
          <a:p>
            <a:pPr marL="1333500" lvl="1" eaLnBrk="1" hangingPunct="1"/>
            <a:r>
              <a:rPr lang="en-US"/>
              <a:t>6 activities (Walking, Running, Jogging, Clapping, Waving, Boxing)</a:t>
            </a:r>
          </a:p>
          <a:p>
            <a:pPr marL="1333500" lvl="1" eaLnBrk="1" hangingPunct="1"/>
            <a:r>
              <a:rPr lang="en-US"/>
              <a:t>4 background-variation conditions</a:t>
            </a:r>
          </a:p>
          <a:p>
            <a:pPr marL="1333500" lvl="1" eaLnBrk="1" hangingPunct="1"/>
            <a:r>
              <a:rPr lang="en-US"/>
              <a:t>160 x 120 pixel resolution</a:t>
            </a:r>
          </a:p>
          <a:p>
            <a:pPr marL="1333500" lvl="1" eaLnBrk="1" hangingPunct="1"/>
            <a:r>
              <a:rPr lang="en-US"/>
              <a:t>Static Camera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Example: KTH Dataset</a:t>
            </a:r>
          </a:p>
        </p:txBody>
      </p:sp>
      <p:pic>
        <p:nvPicPr>
          <p:cNvPr id="179203" name="Picture 3" descr="/Users/rmessing/Desktop/icvssSlides/ICVSS 2009.ppt_media/handwavingS01R1-15.mov">
            <a:hlinkClick r:id="" action="ppaction://media"/>
          </p:cNvPr>
          <p:cNvPicPr/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486400" y="372110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204" name="Picture 4" descr="/Users/rmessing/Desktop/icvssSlides/ICVSS 2009.ppt_media/handclappingS01R1-17.mov">
            <a:hlinkClick r:id="" action="ppaction://media"/>
          </p:cNvPr>
          <p:cNvPicPr/>
          <p:nvPr>
            <a:vide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400300" y="372110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205" name="Picture 5" descr="/Users/rmessing/Desktop/icvssSlides/ICVSS 2009.ppt_media/handwavingS02R1-14.mov">
            <a:hlinkClick r:id="" action="ppaction://media"/>
          </p:cNvPr>
          <p:cNvPicPr/>
          <p:nvPr>
            <a:videoFile r:link="rId3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407400" y="372110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06" name="Rectangle 5"/>
          <p:cNvSpPr>
            <a:spLocks/>
          </p:cNvSpPr>
          <p:nvPr/>
        </p:nvSpPr>
        <p:spPr bwMode="auto">
          <a:xfrm>
            <a:off x="0" y="5594350"/>
            <a:ext cx="12992100" cy="134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>
                <a:solidFill>
                  <a:schemeClr val="tx1"/>
                </a:solidFill>
                <a:ea typeface="Gill Sans" pitchFamily="-112" charset="0"/>
                <a:cs typeface="Gill Sans" pitchFamily="-112" charset="0"/>
              </a:rPr>
              <a:t>Is good performance on these sequences sufficient to guarantee good real-world performance?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9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79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179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9203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9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79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203"/>
                  </p:tgtEl>
                </p:cond>
              </p:nextCondLst>
            </p:seq>
            <p:video>
              <p:cMediaNode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920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9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792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204"/>
                  </p:tgtEl>
                </p:cond>
              </p:nextCondLst>
            </p:seq>
            <p:video>
              <p:cMediaNode>
                <p:cTn id="2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9205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9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179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20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Problems with KTH</a:t>
            </a:r>
          </a:p>
        </p:txBody>
      </p:sp>
      <p:sp>
        <p:nvSpPr>
          <p:cNvPr id="18022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89000" eaLnBrk="1" hangingPunct="1"/>
            <a:r>
              <a:rPr lang="en-US"/>
              <a:t>Simple, cyclic motion</a:t>
            </a:r>
          </a:p>
          <a:p>
            <a:pPr marL="889000" eaLnBrk="1" hangingPunct="1"/>
            <a:r>
              <a:rPr lang="en-US"/>
              <a:t>Limited fine spatial detail</a:t>
            </a:r>
          </a:p>
          <a:p>
            <a:pPr marL="889000" eaLnBrk="1" hangingPunct="1"/>
            <a:r>
              <a:rPr lang="en-US"/>
              <a:t>No object interaction</a:t>
            </a:r>
          </a:p>
          <a:p>
            <a:pPr marL="889000" eaLnBrk="1" hangingPunct="1"/>
            <a:r>
              <a:rPr lang="en-US"/>
              <a:t>Low resolution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New Dataset</a:t>
            </a:r>
          </a:p>
        </p:txBody>
      </p:sp>
      <p:sp>
        <p:nvSpPr>
          <p:cNvPr id="181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2768600"/>
            <a:ext cx="10464800" cy="6756400"/>
          </a:xfrm>
        </p:spPr>
        <p:txBody>
          <a:bodyPr/>
          <a:lstStyle/>
          <a:p>
            <a:pPr marL="889000" eaLnBrk="1" hangingPunct="1"/>
            <a:r>
              <a:rPr lang="en-US"/>
              <a:t>We introduce a new dataset of activities of daily living</a:t>
            </a:r>
          </a:p>
          <a:p>
            <a:pPr marL="1333500" lvl="1" eaLnBrk="1" hangingPunct="1"/>
            <a:r>
              <a:rPr lang="en-US"/>
              <a:t>5 Subjects</a:t>
            </a:r>
          </a:p>
          <a:p>
            <a:pPr marL="1333500" lvl="1" eaLnBrk="1" hangingPunct="1"/>
            <a:r>
              <a:rPr lang="en-US"/>
              <a:t>10 Activities </a:t>
            </a:r>
          </a:p>
          <a:p>
            <a:pPr marL="1333500" lvl="1" eaLnBrk="1" hangingPunct="1"/>
            <a:r>
              <a:rPr lang="en-US"/>
              <a:t>3 Repititons of each activity</a:t>
            </a:r>
          </a:p>
          <a:p>
            <a:pPr marL="1333500" lvl="1" eaLnBrk="1" hangingPunct="1"/>
            <a:r>
              <a:rPr lang="en-US"/>
              <a:t>High Resolution: 1280 X 720 pixels</a:t>
            </a:r>
          </a:p>
          <a:p>
            <a:pPr marL="1333500" lvl="1" eaLnBrk="1" hangingPunct="1"/>
            <a:r>
              <a:rPr lang="en-US"/>
              <a:t>Static Camera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-112" charset="0"/>
            <a:ea typeface="ヒラギノ角ゴ ProN W3" pitchFamily="-112" charset="-128"/>
            <a:cs typeface="ヒラギノ角ゴ ProN W3" pitchFamily="-112" charset="-128"/>
            <a:sym typeface="Gill Sans" pitchFamily="-112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932</Words>
  <Characters>0</Characters>
  <PresentationFormat>Custom</PresentationFormat>
  <Lines>0</Lines>
  <Paragraphs>198</Paragraphs>
  <Slides>33</Slides>
  <Notes>0</Notes>
  <HiddenSlides>0</HiddenSlides>
  <MMClips>8</MMClips>
  <ScaleCrop>false</ScaleCrop>
  <HeadingPairs>
    <vt:vector size="4" baseType="variant">
      <vt:variant>
        <vt:lpstr>Design Template</vt:lpstr>
      </vt:variant>
      <vt:variant>
        <vt:i4>14</vt:i4>
      </vt:variant>
      <vt:variant>
        <vt:lpstr>Slide Titles</vt:lpstr>
      </vt:variant>
      <vt:variant>
        <vt:i4>33</vt:i4>
      </vt:variant>
    </vt:vector>
  </HeadingPairs>
  <TitlesOfParts>
    <vt:vector size="47" baseType="lpstr">
      <vt:lpstr>Title &amp; Subtitle</vt:lpstr>
      <vt:lpstr>Title &amp; Bullets</vt:lpstr>
      <vt:lpstr>Title - Center</vt:lpstr>
      <vt:lpstr>Bullets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Behavior recognition with extended models of feature velocity dynamics</vt:lpstr>
      <vt:lpstr>Activity Recognition for Assisted Cognition</vt:lpstr>
      <vt:lpstr>Activity Recognition Problem</vt:lpstr>
      <vt:lpstr>Recent approaches</vt:lpstr>
      <vt:lpstr>Datasets</vt:lpstr>
      <vt:lpstr>Example: KTH Dataset (Schuldt et al. 2004)</vt:lpstr>
      <vt:lpstr>Example: KTH Dataset</vt:lpstr>
      <vt:lpstr>Problems with KTH</vt:lpstr>
      <vt:lpstr>New Dataset</vt:lpstr>
      <vt:lpstr>New Dataset</vt:lpstr>
      <vt:lpstr>Complexity and Detail</vt:lpstr>
      <vt:lpstr>New Dataset</vt:lpstr>
      <vt:lpstr>New Dataset</vt:lpstr>
      <vt:lpstr>Non-Local Information</vt:lpstr>
      <vt:lpstr>Non-Local Information</vt:lpstr>
      <vt:lpstr>Non-Local Information</vt:lpstr>
      <vt:lpstr>Feature Velocity Dynamics</vt:lpstr>
      <vt:lpstr>Feature Velocity Dynamics</vt:lpstr>
      <vt:lpstr>Feature Velocity Dynamics</vt:lpstr>
      <vt:lpstr>Feature Velocity Dynamics</vt:lpstr>
      <vt:lpstr>Feature Velocity Dynamics</vt:lpstr>
      <vt:lpstr>Feature Velocity Dynamics</vt:lpstr>
      <vt:lpstr>Feature Velocity Dynamics</vt:lpstr>
      <vt:lpstr>Performance</vt:lpstr>
      <vt:lpstr>Augmentations</vt:lpstr>
      <vt:lpstr>Augmentations</vt:lpstr>
      <vt:lpstr>Model with Augmentations</vt:lpstr>
      <vt:lpstr>Labeled features</vt:lpstr>
      <vt:lpstr>Laptev et al.(2008)’s STIPs</vt:lpstr>
      <vt:lpstr>Results With Augmentations</vt:lpstr>
      <vt:lpstr>Conclusions</vt:lpstr>
      <vt:lpstr>Acknowledgements</vt:lpstr>
      <vt:lpstr>Performance on KTH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Behavior recognition with extended models of feature velocity dynamics</dc:title>
  <dc:subject/>
  <dc:creator/>
  <cp:keywords/>
  <dc:description/>
  <cp:lastModifiedBy>Ross Messing</cp:lastModifiedBy>
  <cp:revision>2</cp:revision>
  <dcterms:created xsi:type="dcterms:W3CDTF">2009-07-20T14:03:25Z</dcterms:created>
  <dcterms:modified xsi:type="dcterms:W3CDTF">2009-07-20T14:03:34Z</dcterms:modified>
</cp:coreProperties>
</file>